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1" r:id="rId3"/>
    <p:sldMasterId id="2147483652" r:id="rId4"/>
    <p:sldMasterId id="2147483654" r:id="rId5"/>
    <p:sldMasterId id="2147485477" r:id="rId6"/>
  </p:sldMasterIdLst>
  <p:notesMasterIdLst>
    <p:notesMasterId r:id="rId33"/>
  </p:notesMasterIdLst>
  <p:handoutMasterIdLst>
    <p:handoutMasterId r:id="rId34"/>
  </p:handoutMasterIdLst>
  <p:sldIdLst>
    <p:sldId id="746" r:id="rId7"/>
    <p:sldId id="776" r:id="rId8"/>
    <p:sldId id="777" r:id="rId9"/>
    <p:sldId id="778" r:id="rId10"/>
    <p:sldId id="780" r:id="rId11"/>
    <p:sldId id="779" r:id="rId12"/>
    <p:sldId id="781" r:id="rId13"/>
    <p:sldId id="782" r:id="rId14"/>
    <p:sldId id="783" r:id="rId15"/>
    <p:sldId id="784" r:id="rId16"/>
    <p:sldId id="785" r:id="rId17"/>
    <p:sldId id="786" r:id="rId18"/>
    <p:sldId id="788" r:id="rId19"/>
    <p:sldId id="787" r:id="rId20"/>
    <p:sldId id="789" r:id="rId21"/>
    <p:sldId id="790" r:id="rId22"/>
    <p:sldId id="791" r:id="rId23"/>
    <p:sldId id="802" r:id="rId24"/>
    <p:sldId id="803" r:id="rId25"/>
    <p:sldId id="794" r:id="rId26"/>
    <p:sldId id="795" r:id="rId27"/>
    <p:sldId id="797" r:id="rId28"/>
    <p:sldId id="798" r:id="rId29"/>
    <p:sldId id="799" r:id="rId30"/>
    <p:sldId id="796" r:id="rId31"/>
    <p:sldId id="800" r:id="rId32"/>
  </p:sldIdLst>
  <p:sldSz cx="9144000" cy="6858000" type="screen4x3"/>
  <p:notesSz cx="6799263" cy="99298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7B6E4D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7B6E4D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7B6E4D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7B6E4D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7B6E4D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7B6E4D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7B6E4D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7B6E4D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7B6E4D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07D00"/>
    <a:srgbClr val="76B729"/>
    <a:srgbClr val="ECF1F8"/>
    <a:srgbClr val="DBE5F1"/>
    <a:srgbClr val="F2DBDB"/>
    <a:srgbClr val="EAF1DD"/>
    <a:srgbClr val="006F82"/>
    <a:srgbClr val="858A42"/>
    <a:srgbClr val="B14E70"/>
    <a:srgbClr val="D4C39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0" autoAdjust="0"/>
    <p:restoredTop sz="92700" autoAdjust="0"/>
  </p:normalViewPr>
  <p:slideViewPr>
    <p:cSldViewPr>
      <p:cViewPr>
        <p:scale>
          <a:sx n="100" d="100"/>
          <a:sy n="100" d="100"/>
        </p:scale>
        <p:origin x="-1854" y="-114"/>
      </p:cViewPr>
      <p:guideLst>
        <p:guide orient="horz" pos="13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1146" y="-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2948677" cy="49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3" tIns="45700" rIns="91403" bIns="4570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002" y="4"/>
            <a:ext cx="2948677" cy="49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3" tIns="45700" rIns="91403" bIns="4570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228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31179"/>
            <a:ext cx="2948677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3" tIns="45700" rIns="91403" bIns="4570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228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002" y="9431179"/>
            <a:ext cx="2948677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3" tIns="45700" rIns="91403" bIns="4570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7D1EBF2-11CA-42B0-B6A1-C696D4317DF0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3508745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2948677" cy="49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3" tIns="45700" rIns="91403" bIns="4570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002" y="4"/>
            <a:ext cx="2948677" cy="497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3" tIns="45700" rIns="91403" bIns="4570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9" y="4716383"/>
            <a:ext cx="5440046" cy="446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3" tIns="45700" rIns="91403" bIns="45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31179"/>
            <a:ext cx="2948677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3" tIns="45700" rIns="91403" bIns="4570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002" y="9431179"/>
            <a:ext cx="2948677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3" tIns="45700" rIns="91403" bIns="4570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1A04FA-5615-4829-88C3-D98828068C06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806086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1A04FA-5615-4829-88C3-D98828068C06}" type="slidenum">
              <a:rPr lang="de-DE" altLang="de-DE" smtClean="0"/>
              <a:pPr>
                <a:defRPr/>
              </a:pPr>
              <a:t>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1880730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2540" indent="-271973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099030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39596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1752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39813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7874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3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99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B5EF90-B15D-4062-A1C5-7CF2907A8714}" type="slidenum">
              <a:rPr lang="de-DE" altLang="de-DE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de-DE" altLang="de-DE" dirty="0" smtClean="0"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7288" cy="3725862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2540" indent="-271973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099030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39596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1752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39813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7874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3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99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B5EF90-B15D-4062-A1C5-7CF2907A8714}" type="slidenum">
              <a:rPr lang="de-DE" altLang="de-DE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de-DE" altLang="de-DE" dirty="0" smtClean="0"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7288" cy="3725862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2540" indent="-271973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099030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39596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1752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39813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7874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3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99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B5EF90-B15D-4062-A1C5-7CF2907A8714}" type="slidenum">
              <a:rPr lang="de-DE" altLang="de-DE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de-DE" altLang="de-DE" dirty="0" smtClean="0"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7288" cy="3725862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2540" indent="-271973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099030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39596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1752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39813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7874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3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99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B5EF90-B15D-4062-A1C5-7CF2907A8714}" type="slidenum">
              <a:rPr lang="de-DE" altLang="de-DE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de-DE" altLang="de-DE" dirty="0" smtClean="0"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7288" cy="3725862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2540" indent="-271973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099030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39596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1752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39813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7874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3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99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B5EF90-B15D-4062-A1C5-7CF2907A8714}" type="slidenum">
              <a:rPr lang="de-DE" altLang="de-DE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de-DE" altLang="de-DE" dirty="0" smtClean="0"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7288" cy="3725862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2540" indent="-271973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099030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39596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1752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39813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7874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3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99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B5EF90-B15D-4062-A1C5-7CF2907A8714}" type="slidenum">
              <a:rPr lang="de-DE" altLang="de-DE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de-DE" altLang="de-DE" dirty="0" smtClean="0"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7288" cy="3725862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2540" indent="-271973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099030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39596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1752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39813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7874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3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99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B5EF90-B15D-4062-A1C5-7CF2907A8714}" type="slidenum">
              <a:rPr lang="de-DE" altLang="de-DE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de-DE" altLang="de-DE" dirty="0" smtClean="0"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7288" cy="3725862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2540" indent="-271973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099030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39596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1752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39813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7874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3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99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B5EF90-B15D-4062-A1C5-7CF2907A8714}" type="slidenum">
              <a:rPr lang="de-DE" altLang="de-DE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de-DE" altLang="de-DE" dirty="0" smtClean="0"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7288" cy="3725862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2540" indent="-271973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099030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39596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1752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39813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7874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3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99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B5EF90-B15D-4062-A1C5-7CF2907A8714}" type="slidenum">
              <a:rPr lang="de-DE" altLang="de-DE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de-DE" altLang="de-DE" dirty="0" smtClean="0"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7288" cy="3725862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2540" indent="-271973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099030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39596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1752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39813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7874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3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99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B5EF90-B15D-4062-A1C5-7CF2907A8714}" type="slidenum">
              <a:rPr lang="de-DE" altLang="de-DE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de-DE" altLang="de-DE" dirty="0" smtClean="0"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7288" cy="3725862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2540" indent="-271973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099030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39596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1752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39813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7874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3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99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B5EF90-B15D-4062-A1C5-7CF2907A8714}" type="slidenum">
              <a:rPr lang="de-DE" altLang="de-DE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de-DE" altLang="de-DE" dirty="0" smtClean="0"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7288" cy="3725862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2540" indent="-271973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099030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39596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1752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39813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7874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3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99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B5EF90-B15D-4062-A1C5-7CF2907A8714}" type="slidenum">
              <a:rPr lang="de-DE" altLang="de-DE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de-DE" altLang="de-DE" dirty="0" smtClean="0"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7288" cy="3725862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2540" indent="-271973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099030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39596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1752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39813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7874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3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99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B5EF90-B15D-4062-A1C5-7CF2907A8714}" type="slidenum">
              <a:rPr lang="de-DE" altLang="de-DE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de-DE" altLang="de-DE" dirty="0" smtClean="0"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7288" cy="3725862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2540" indent="-271973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099030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39596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1752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39813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7874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3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99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B5EF90-B15D-4062-A1C5-7CF2907A8714}" type="slidenum">
              <a:rPr lang="de-DE" altLang="de-DE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de-DE" altLang="de-DE" dirty="0" smtClean="0"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7288" cy="3725862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2540" indent="-271973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099030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39596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1752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39813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7874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3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99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B5EF90-B15D-4062-A1C5-7CF2907A8714}" type="slidenum">
              <a:rPr lang="de-DE" altLang="de-DE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de-DE" altLang="de-DE" dirty="0" smtClean="0"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7288" cy="3725862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2540" indent="-271973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099030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39596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1752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39813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7874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3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99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B5EF90-B15D-4062-A1C5-7CF2907A8714}" type="slidenum">
              <a:rPr lang="de-DE" altLang="de-DE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de-DE" altLang="de-DE" dirty="0" smtClean="0"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7288" cy="3725862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2540" indent="-271973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099030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39596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1752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39813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7874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3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99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B5EF90-B15D-4062-A1C5-7CF2907A8714}" type="slidenum">
              <a:rPr lang="de-DE" altLang="de-DE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de-DE" altLang="de-DE" dirty="0" smtClean="0"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7288" cy="3725862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2540" indent="-271973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099030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39596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1752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39813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7874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3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99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B5EF90-B15D-4062-A1C5-7CF2907A8714}" type="slidenum">
              <a:rPr lang="de-DE" altLang="de-DE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de-DE" altLang="de-DE" dirty="0" smtClean="0"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7288" cy="3725862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2540" indent="-271973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099030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39596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1752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39813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7874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3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99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B5EF90-B15D-4062-A1C5-7CF2907A8714}" type="slidenum">
              <a:rPr lang="de-DE" altLang="de-DE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de-DE" altLang="de-DE" dirty="0" smtClean="0"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7288" cy="3725862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2540" indent="-271973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099030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39596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1752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39813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7874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3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99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B5EF90-B15D-4062-A1C5-7CF2907A8714}" type="slidenum">
              <a:rPr lang="de-DE" altLang="de-DE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de-DE" altLang="de-DE" dirty="0" smtClean="0"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7288" cy="3725862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2540" indent="-271973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099030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39596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1752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39813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7874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3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99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B5EF90-B15D-4062-A1C5-7CF2907A8714}" type="slidenum">
              <a:rPr lang="de-DE" altLang="de-DE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de-DE" altLang="de-DE" dirty="0" smtClean="0"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7288" cy="3725862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2540" indent="-271973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099030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39596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1752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39813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7874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3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99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B5EF90-B15D-4062-A1C5-7CF2907A8714}" type="slidenum">
              <a:rPr lang="de-DE" altLang="de-DE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de-DE" altLang="de-DE" dirty="0" smtClean="0"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7288" cy="3725862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2540" indent="-271973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099030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39596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1752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39813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7874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3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99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B5EF90-B15D-4062-A1C5-7CF2907A8714}" type="slidenum">
              <a:rPr lang="de-DE" altLang="de-DE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de-DE" altLang="de-DE" dirty="0" smtClean="0"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7288" cy="3725862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2540" indent="-271973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099030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39596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1752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39813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7874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3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99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B5EF90-B15D-4062-A1C5-7CF2907A8714}" type="slidenum">
              <a:rPr lang="de-DE" altLang="de-DE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de-DE" altLang="de-DE" dirty="0" smtClean="0"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7288" cy="3725862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2540" indent="-271973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099030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39596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1752" indent="-216306" defTabSz="9145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39813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7874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3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997" indent="-216306" defTabSz="91453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B5EF90-B15D-4062-A1C5-7CF2907A8714}" type="slidenum">
              <a:rPr lang="de-DE" altLang="de-DE" smtClean="0"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de-DE" altLang="de-DE" dirty="0" smtClean="0"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7288" cy="3725862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auto">
          <a:xfrm rot="10800000" flipH="1">
            <a:off x="7938" y="3175"/>
            <a:ext cx="9136062" cy="6854825"/>
          </a:xfrm>
          <a:prstGeom prst="rect">
            <a:avLst/>
          </a:prstGeom>
          <a:solidFill>
            <a:srgbClr val="E3D8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FFFFFF"/>
              </a:buClr>
              <a:buSzPct val="100000"/>
              <a:buFont typeface="Chalkboard" charset="0"/>
              <a:buNone/>
              <a:defRPr/>
            </a:pPr>
            <a:r>
              <a:rPr lang="en-GB" altLang="de-DE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charset="0"/>
              </a:rPr>
              <a:t> </a:t>
            </a:r>
          </a:p>
        </p:txBody>
      </p:sp>
      <p:pic>
        <p:nvPicPr>
          <p:cNvPr id="5" name="Picture 30" descr="Europa_grade_w-auf-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0625" y="933450"/>
            <a:ext cx="3309938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2" descr="europa_diagonal_w-auf-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6950" y="981075"/>
            <a:ext cx="48768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7" name="Rectangle 25"/>
          <p:cNvSpPr>
            <a:spLocks noGrp="1" noChangeArrowheads="1"/>
          </p:cNvSpPr>
          <p:nvPr>
            <p:ph type="ctrTitle" sz="quarter"/>
          </p:nvPr>
        </p:nvSpPr>
        <p:spPr>
          <a:xfrm>
            <a:off x="2266950" y="4227513"/>
            <a:ext cx="5905500" cy="876300"/>
          </a:xfrm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20725">
              <a:lnSpc>
                <a:spcPct val="90000"/>
              </a:lnSpc>
              <a:spcBef>
                <a:spcPct val="20000"/>
              </a:spcBef>
              <a:buClr>
                <a:srgbClr val="7B6E4D"/>
              </a:buClr>
              <a:defRPr/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68538" y="6021388"/>
            <a:ext cx="5903912" cy="312737"/>
          </a:xfrm>
        </p:spPr>
        <p:txBody>
          <a:bodyPr wrap="none" lIns="0" tIns="0" rIns="0" bIns="0"/>
          <a:lstStyle>
            <a:lvl1pPr marL="0" indent="0" defTabSz="720725">
              <a:buFontTx/>
              <a:buNone/>
              <a:defRPr sz="1400">
                <a:solidFill>
                  <a:srgbClr val="7B6E4D"/>
                </a:solidFill>
                <a:cs typeface="Arial" charset="0"/>
              </a:defRPr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208915297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466725" y="114300"/>
            <a:ext cx="69135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119892410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466725" y="114300"/>
            <a:ext cx="69135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3241203263"/>
      </p:ext>
    </p:extLst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4975" y="836613"/>
            <a:ext cx="2108200" cy="24082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175375" cy="24082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466725" y="114300"/>
            <a:ext cx="69135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263060563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836613"/>
            <a:ext cx="8435975" cy="24082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466725" y="114300"/>
            <a:ext cx="69135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126368138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3425240930"/>
      </p:ext>
    </p:extLst>
  </p:cSld>
  <p:clrMapOvr>
    <a:masterClrMapping/>
  </p:clrMapOvr>
  <p:transition spd="med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2911204328"/>
      </p:ext>
    </p:extLst>
  </p:cSld>
  <p:clrMapOvr>
    <a:masterClrMapping/>
  </p:clrMapOvr>
  <p:transition spd="med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3652735680"/>
      </p:ext>
    </p:extLst>
  </p:cSld>
  <p:clrMapOvr>
    <a:masterClrMapping/>
  </p:clrMapOvr>
  <p:transition spd="med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557338"/>
            <a:ext cx="4141788" cy="1687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1388" y="1557338"/>
            <a:ext cx="4141787" cy="1687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360243951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260294839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159387998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Rectangle 25"/>
          <p:cNvSpPr>
            <a:spLocks noGrp="1" noChangeArrowheads="1"/>
          </p:cNvSpPr>
          <p:nvPr>
            <p:ph type="ctrTitle" sz="quarter"/>
          </p:nvPr>
        </p:nvSpPr>
        <p:spPr>
          <a:xfrm>
            <a:off x="1763688" y="4365104"/>
            <a:ext cx="5905500" cy="775597"/>
          </a:xfrm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20725">
              <a:lnSpc>
                <a:spcPct val="90000"/>
              </a:lnSpc>
              <a:spcBef>
                <a:spcPct val="20000"/>
              </a:spcBef>
              <a:buClr>
                <a:srgbClr val="7B6E4D"/>
              </a:buClr>
              <a:defRPr b="0"/>
            </a:lvl1pPr>
          </a:lstStyle>
          <a:p>
            <a:pPr lvl="0"/>
            <a:r>
              <a:rPr lang="de-DE" altLang="de-DE" noProof="0" dirty="0" smtClean="0"/>
              <a:t>Titelmasterformat durch Klicken bearbeiten</a:t>
            </a:r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35696" y="5373216"/>
            <a:ext cx="5224187" cy="215444"/>
          </a:xfrm>
        </p:spPr>
        <p:txBody>
          <a:bodyPr wrap="none" lIns="0" tIns="0" rIns="0" bIns="0"/>
          <a:lstStyle>
            <a:lvl1pPr marL="0" indent="0" defTabSz="720725">
              <a:buFontTx/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defRPr>
            </a:lvl1pPr>
          </a:lstStyle>
          <a:p>
            <a:pPr lvl="0"/>
            <a:r>
              <a:rPr lang="de-DE" altLang="de-DE" noProof="0" dirty="0" smtClean="0"/>
              <a:t>Formatvorlage des Untertitelmasters durch Klicken bearbeiten</a:t>
            </a: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0" y="6597352"/>
            <a:ext cx="9144000" cy="260350"/>
          </a:xfrm>
          <a:prstGeom prst="rect">
            <a:avLst/>
          </a:prstGeom>
          <a:solidFill>
            <a:srgbClr val="E3D8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rgbClr val="7B6E4D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7B6E4D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7B6E4D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7B6E4D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7B6E4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B6E4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B6E4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B6E4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B6E4D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dirty="0" smtClean="0"/>
          </a:p>
        </p:txBody>
      </p:sp>
      <p:grpSp>
        <p:nvGrpSpPr>
          <p:cNvPr id="9" name="Group 27"/>
          <p:cNvGrpSpPr>
            <a:grpSpLocks/>
          </p:cNvGrpSpPr>
          <p:nvPr userDrawn="1"/>
        </p:nvGrpSpPr>
        <p:grpSpPr bwMode="auto">
          <a:xfrm>
            <a:off x="8243888" y="6648450"/>
            <a:ext cx="701675" cy="139700"/>
            <a:chOff x="1434" y="2139"/>
            <a:chExt cx="2394" cy="493"/>
          </a:xfrm>
        </p:grpSpPr>
        <p:sp>
          <p:nvSpPr>
            <p:cNvPr id="10" name="Rectangle 28"/>
            <p:cNvSpPr>
              <a:spLocks noChangeArrowheads="1"/>
            </p:cNvSpPr>
            <p:nvPr/>
          </p:nvSpPr>
          <p:spPr bwMode="auto">
            <a:xfrm>
              <a:off x="1434" y="2139"/>
              <a:ext cx="493" cy="493"/>
            </a:xfrm>
            <a:prstGeom prst="rect">
              <a:avLst/>
            </a:prstGeom>
            <a:solidFill>
              <a:srgbClr val="B4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dirty="0" smtClean="0"/>
            </a:p>
          </p:txBody>
        </p:sp>
        <p:sp>
          <p:nvSpPr>
            <p:cNvPr id="11" name="Freeform 29"/>
            <p:cNvSpPr>
              <a:spLocks/>
            </p:cNvSpPr>
            <p:nvPr/>
          </p:nvSpPr>
          <p:spPr bwMode="auto">
            <a:xfrm>
              <a:off x="1482" y="2224"/>
              <a:ext cx="395" cy="323"/>
            </a:xfrm>
            <a:custGeom>
              <a:avLst/>
              <a:gdLst>
                <a:gd name="T0" fmla="*/ 395 w 395"/>
                <a:gd name="T1" fmla="*/ 323 h 323"/>
                <a:gd name="T2" fmla="*/ 395 w 395"/>
                <a:gd name="T3" fmla="*/ 0 h 323"/>
                <a:gd name="T4" fmla="*/ 270 w 395"/>
                <a:gd name="T5" fmla="*/ 0 h 323"/>
                <a:gd name="T6" fmla="*/ 200 w 395"/>
                <a:gd name="T7" fmla="*/ 241 h 323"/>
                <a:gd name="T8" fmla="*/ 124 w 395"/>
                <a:gd name="T9" fmla="*/ 0 h 323"/>
                <a:gd name="T10" fmla="*/ 0 w 395"/>
                <a:gd name="T11" fmla="*/ 0 h 323"/>
                <a:gd name="T12" fmla="*/ 0 w 395"/>
                <a:gd name="T13" fmla="*/ 323 h 323"/>
                <a:gd name="T14" fmla="*/ 71 w 395"/>
                <a:gd name="T15" fmla="*/ 323 h 323"/>
                <a:gd name="T16" fmla="*/ 71 w 395"/>
                <a:gd name="T17" fmla="*/ 54 h 323"/>
                <a:gd name="T18" fmla="*/ 158 w 395"/>
                <a:gd name="T19" fmla="*/ 323 h 323"/>
                <a:gd name="T20" fmla="*/ 231 w 395"/>
                <a:gd name="T21" fmla="*/ 323 h 323"/>
                <a:gd name="T22" fmla="*/ 319 w 395"/>
                <a:gd name="T23" fmla="*/ 54 h 323"/>
                <a:gd name="T24" fmla="*/ 319 w 395"/>
                <a:gd name="T25" fmla="*/ 323 h 323"/>
                <a:gd name="T26" fmla="*/ 395 w 395"/>
                <a:gd name="T27" fmla="*/ 323 h 3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5" h="323">
                  <a:moveTo>
                    <a:pt x="395" y="323"/>
                  </a:moveTo>
                  <a:lnTo>
                    <a:pt x="395" y="0"/>
                  </a:lnTo>
                  <a:lnTo>
                    <a:pt x="270" y="0"/>
                  </a:lnTo>
                  <a:lnTo>
                    <a:pt x="200" y="241"/>
                  </a:lnTo>
                  <a:lnTo>
                    <a:pt x="124" y="0"/>
                  </a:lnTo>
                  <a:lnTo>
                    <a:pt x="0" y="0"/>
                  </a:lnTo>
                  <a:lnTo>
                    <a:pt x="0" y="323"/>
                  </a:lnTo>
                  <a:lnTo>
                    <a:pt x="71" y="323"/>
                  </a:lnTo>
                  <a:lnTo>
                    <a:pt x="71" y="54"/>
                  </a:lnTo>
                  <a:lnTo>
                    <a:pt x="158" y="323"/>
                  </a:lnTo>
                  <a:lnTo>
                    <a:pt x="231" y="323"/>
                  </a:lnTo>
                  <a:lnTo>
                    <a:pt x="319" y="54"/>
                  </a:lnTo>
                  <a:lnTo>
                    <a:pt x="319" y="323"/>
                  </a:lnTo>
                  <a:lnTo>
                    <a:pt x="395" y="3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" name="Rectangle 30"/>
            <p:cNvSpPr>
              <a:spLocks noChangeArrowheads="1"/>
            </p:cNvSpPr>
            <p:nvPr/>
          </p:nvSpPr>
          <p:spPr bwMode="auto">
            <a:xfrm>
              <a:off x="2068" y="2139"/>
              <a:ext cx="493" cy="4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dirty="0" smtClean="0"/>
            </a:p>
          </p:txBody>
        </p:sp>
        <p:sp>
          <p:nvSpPr>
            <p:cNvPr id="13" name="Rectangle 31"/>
            <p:cNvSpPr>
              <a:spLocks noChangeArrowheads="1"/>
            </p:cNvSpPr>
            <p:nvPr/>
          </p:nvSpPr>
          <p:spPr bwMode="auto">
            <a:xfrm>
              <a:off x="2701" y="2139"/>
              <a:ext cx="493" cy="4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dirty="0" smtClean="0"/>
            </a:p>
          </p:txBody>
        </p:sp>
        <p:sp>
          <p:nvSpPr>
            <p:cNvPr id="14" name="Rectangle 32"/>
            <p:cNvSpPr>
              <a:spLocks noChangeArrowheads="1"/>
            </p:cNvSpPr>
            <p:nvPr/>
          </p:nvSpPr>
          <p:spPr bwMode="auto">
            <a:xfrm>
              <a:off x="3335" y="2139"/>
              <a:ext cx="493" cy="4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dirty="0" smtClean="0"/>
            </a:p>
          </p:txBody>
        </p:sp>
        <p:sp>
          <p:nvSpPr>
            <p:cNvPr id="15" name="Freeform 33"/>
            <p:cNvSpPr>
              <a:spLocks/>
            </p:cNvSpPr>
            <p:nvPr/>
          </p:nvSpPr>
          <p:spPr bwMode="auto">
            <a:xfrm>
              <a:off x="3460" y="2224"/>
              <a:ext cx="254" cy="323"/>
            </a:xfrm>
            <a:custGeom>
              <a:avLst/>
              <a:gdLst>
                <a:gd name="T0" fmla="*/ 254 w 254"/>
                <a:gd name="T1" fmla="*/ 323 h 323"/>
                <a:gd name="T2" fmla="*/ 254 w 254"/>
                <a:gd name="T3" fmla="*/ 0 h 323"/>
                <a:gd name="T4" fmla="*/ 216 w 254"/>
                <a:gd name="T5" fmla="*/ 0 h 323"/>
                <a:gd name="T6" fmla="*/ 216 w 254"/>
                <a:gd name="T7" fmla="*/ 281 h 323"/>
                <a:gd name="T8" fmla="*/ 56 w 254"/>
                <a:gd name="T9" fmla="*/ 0 h 323"/>
                <a:gd name="T10" fmla="*/ 0 w 254"/>
                <a:gd name="T11" fmla="*/ 0 h 323"/>
                <a:gd name="T12" fmla="*/ 0 w 254"/>
                <a:gd name="T13" fmla="*/ 323 h 323"/>
                <a:gd name="T14" fmla="*/ 37 w 254"/>
                <a:gd name="T15" fmla="*/ 323 h 323"/>
                <a:gd name="T16" fmla="*/ 37 w 254"/>
                <a:gd name="T17" fmla="*/ 42 h 323"/>
                <a:gd name="T18" fmla="*/ 198 w 254"/>
                <a:gd name="T19" fmla="*/ 323 h 323"/>
                <a:gd name="T20" fmla="*/ 254 w 254"/>
                <a:gd name="T21" fmla="*/ 323 h 3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4" h="323">
                  <a:moveTo>
                    <a:pt x="254" y="323"/>
                  </a:moveTo>
                  <a:lnTo>
                    <a:pt x="254" y="0"/>
                  </a:lnTo>
                  <a:lnTo>
                    <a:pt x="216" y="0"/>
                  </a:lnTo>
                  <a:lnTo>
                    <a:pt x="216" y="281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323"/>
                  </a:lnTo>
                  <a:lnTo>
                    <a:pt x="37" y="323"/>
                  </a:lnTo>
                  <a:lnTo>
                    <a:pt x="37" y="42"/>
                  </a:lnTo>
                  <a:lnTo>
                    <a:pt x="198" y="323"/>
                  </a:lnTo>
                  <a:lnTo>
                    <a:pt x="254" y="3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" name="Freeform 34"/>
            <p:cNvSpPr>
              <a:spLocks noEditPoints="1"/>
            </p:cNvSpPr>
            <p:nvPr/>
          </p:nvSpPr>
          <p:spPr bwMode="auto">
            <a:xfrm>
              <a:off x="2797" y="2217"/>
              <a:ext cx="291" cy="335"/>
            </a:xfrm>
            <a:custGeom>
              <a:avLst/>
              <a:gdLst>
                <a:gd name="T0" fmla="*/ 246 w 291"/>
                <a:gd name="T1" fmla="*/ 192 h 335"/>
                <a:gd name="T2" fmla="*/ 239 w 291"/>
                <a:gd name="T3" fmla="*/ 227 h 335"/>
                <a:gd name="T4" fmla="*/ 225 w 291"/>
                <a:gd name="T5" fmla="*/ 259 h 335"/>
                <a:gd name="T6" fmla="*/ 203 w 291"/>
                <a:gd name="T7" fmla="*/ 284 h 335"/>
                <a:gd name="T8" fmla="*/ 172 w 291"/>
                <a:gd name="T9" fmla="*/ 299 h 335"/>
                <a:gd name="T10" fmla="*/ 132 w 291"/>
                <a:gd name="T11" fmla="*/ 301 h 335"/>
                <a:gd name="T12" fmla="*/ 98 w 291"/>
                <a:gd name="T13" fmla="*/ 290 h 335"/>
                <a:gd name="T14" fmla="*/ 72 w 291"/>
                <a:gd name="T15" fmla="*/ 268 h 335"/>
                <a:gd name="T16" fmla="*/ 56 w 291"/>
                <a:gd name="T17" fmla="*/ 239 h 335"/>
                <a:gd name="T18" fmla="*/ 47 w 291"/>
                <a:gd name="T19" fmla="*/ 204 h 335"/>
                <a:gd name="T20" fmla="*/ 45 w 291"/>
                <a:gd name="T21" fmla="*/ 167 h 335"/>
                <a:gd name="T22" fmla="*/ 47 w 291"/>
                <a:gd name="T23" fmla="*/ 131 h 335"/>
                <a:gd name="T24" fmla="*/ 56 w 291"/>
                <a:gd name="T25" fmla="*/ 96 h 335"/>
                <a:gd name="T26" fmla="*/ 73 w 291"/>
                <a:gd name="T27" fmla="*/ 67 h 335"/>
                <a:gd name="T28" fmla="*/ 98 w 291"/>
                <a:gd name="T29" fmla="*/ 45 h 335"/>
                <a:gd name="T30" fmla="*/ 132 w 291"/>
                <a:gd name="T31" fmla="*/ 35 h 335"/>
                <a:gd name="T32" fmla="*/ 173 w 291"/>
                <a:gd name="T33" fmla="*/ 37 h 335"/>
                <a:gd name="T34" fmla="*/ 203 w 291"/>
                <a:gd name="T35" fmla="*/ 51 h 335"/>
                <a:gd name="T36" fmla="*/ 226 w 291"/>
                <a:gd name="T37" fmla="*/ 76 h 335"/>
                <a:gd name="T38" fmla="*/ 239 w 291"/>
                <a:gd name="T39" fmla="*/ 107 h 335"/>
                <a:gd name="T40" fmla="*/ 246 w 291"/>
                <a:gd name="T41" fmla="*/ 142 h 335"/>
                <a:gd name="T42" fmla="*/ 291 w 291"/>
                <a:gd name="T43" fmla="*/ 166 h 335"/>
                <a:gd name="T44" fmla="*/ 287 w 291"/>
                <a:gd name="T45" fmla="*/ 116 h 335"/>
                <a:gd name="T46" fmla="*/ 273 w 291"/>
                <a:gd name="T47" fmla="*/ 72 h 335"/>
                <a:gd name="T48" fmla="*/ 247 w 291"/>
                <a:gd name="T49" fmla="*/ 37 h 335"/>
                <a:gd name="T50" fmla="*/ 213 w 291"/>
                <a:gd name="T51" fmla="*/ 12 h 335"/>
                <a:gd name="T52" fmla="*/ 164 w 291"/>
                <a:gd name="T53" fmla="*/ 1 h 335"/>
                <a:gd name="T54" fmla="*/ 111 w 291"/>
                <a:gd name="T55" fmla="*/ 4 h 335"/>
                <a:gd name="T56" fmla="*/ 68 w 291"/>
                <a:gd name="T57" fmla="*/ 20 h 335"/>
                <a:gd name="T58" fmla="*/ 36 w 291"/>
                <a:gd name="T59" fmla="*/ 50 h 335"/>
                <a:gd name="T60" fmla="*/ 14 w 291"/>
                <a:gd name="T61" fmla="*/ 89 h 335"/>
                <a:gd name="T62" fmla="*/ 3 w 291"/>
                <a:gd name="T63" fmla="*/ 134 h 335"/>
                <a:gd name="T64" fmla="*/ 1 w 291"/>
                <a:gd name="T65" fmla="*/ 185 h 335"/>
                <a:gd name="T66" fmla="*/ 9 w 291"/>
                <a:gd name="T67" fmla="*/ 234 h 335"/>
                <a:gd name="T68" fmla="*/ 26 w 291"/>
                <a:gd name="T69" fmla="*/ 275 h 335"/>
                <a:gd name="T70" fmla="*/ 55 w 291"/>
                <a:gd name="T71" fmla="*/ 306 h 335"/>
                <a:gd name="T72" fmla="*/ 95 w 291"/>
                <a:gd name="T73" fmla="*/ 328 h 335"/>
                <a:gd name="T74" fmla="*/ 146 w 291"/>
                <a:gd name="T75" fmla="*/ 335 h 335"/>
                <a:gd name="T76" fmla="*/ 197 w 291"/>
                <a:gd name="T77" fmla="*/ 327 h 335"/>
                <a:gd name="T78" fmla="*/ 237 w 291"/>
                <a:gd name="T79" fmla="*/ 306 h 335"/>
                <a:gd name="T80" fmla="*/ 265 w 291"/>
                <a:gd name="T81" fmla="*/ 274 h 335"/>
                <a:gd name="T82" fmla="*/ 283 w 291"/>
                <a:gd name="T83" fmla="*/ 232 h 335"/>
                <a:gd name="T84" fmla="*/ 291 w 291"/>
                <a:gd name="T85" fmla="*/ 183 h 3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91" h="335">
                  <a:moveTo>
                    <a:pt x="247" y="167"/>
                  </a:moveTo>
                  <a:lnTo>
                    <a:pt x="247" y="179"/>
                  </a:lnTo>
                  <a:lnTo>
                    <a:pt x="246" y="192"/>
                  </a:lnTo>
                  <a:lnTo>
                    <a:pt x="244" y="204"/>
                  </a:lnTo>
                  <a:lnTo>
                    <a:pt x="242" y="216"/>
                  </a:lnTo>
                  <a:lnTo>
                    <a:pt x="239" y="227"/>
                  </a:lnTo>
                  <a:lnTo>
                    <a:pt x="235" y="239"/>
                  </a:lnTo>
                  <a:lnTo>
                    <a:pt x="231" y="249"/>
                  </a:lnTo>
                  <a:lnTo>
                    <a:pt x="225" y="259"/>
                  </a:lnTo>
                  <a:lnTo>
                    <a:pt x="219" y="268"/>
                  </a:lnTo>
                  <a:lnTo>
                    <a:pt x="211" y="277"/>
                  </a:lnTo>
                  <a:lnTo>
                    <a:pt x="203" y="284"/>
                  </a:lnTo>
                  <a:lnTo>
                    <a:pt x="194" y="290"/>
                  </a:lnTo>
                  <a:lnTo>
                    <a:pt x="184" y="295"/>
                  </a:lnTo>
                  <a:lnTo>
                    <a:pt x="172" y="299"/>
                  </a:lnTo>
                  <a:lnTo>
                    <a:pt x="159" y="301"/>
                  </a:lnTo>
                  <a:lnTo>
                    <a:pt x="146" y="302"/>
                  </a:lnTo>
                  <a:lnTo>
                    <a:pt x="132" y="301"/>
                  </a:lnTo>
                  <a:lnTo>
                    <a:pt x="119" y="299"/>
                  </a:lnTo>
                  <a:lnTo>
                    <a:pt x="108" y="295"/>
                  </a:lnTo>
                  <a:lnTo>
                    <a:pt x="98" y="290"/>
                  </a:lnTo>
                  <a:lnTo>
                    <a:pt x="89" y="284"/>
                  </a:lnTo>
                  <a:lnTo>
                    <a:pt x="81" y="277"/>
                  </a:lnTo>
                  <a:lnTo>
                    <a:pt x="72" y="268"/>
                  </a:lnTo>
                  <a:lnTo>
                    <a:pt x="66" y="259"/>
                  </a:lnTo>
                  <a:lnTo>
                    <a:pt x="61" y="249"/>
                  </a:lnTo>
                  <a:lnTo>
                    <a:pt x="56" y="239"/>
                  </a:lnTo>
                  <a:lnTo>
                    <a:pt x="53" y="227"/>
                  </a:lnTo>
                  <a:lnTo>
                    <a:pt x="50" y="215"/>
                  </a:lnTo>
                  <a:lnTo>
                    <a:pt x="47" y="204"/>
                  </a:lnTo>
                  <a:lnTo>
                    <a:pt x="46" y="192"/>
                  </a:lnTo>
                  <a:lnTo>
                    <a:pt x="45" y="179"/>
                  </a:lnTo>
                  <a:lnTo>
                    <a:pt x="45" y="167"/>
                  </a:lnTo>
                  <a:lnTo>
                    <a:pt x="45" y="155"/>
                  </a:lnTo>
                  <a:lnTo>
                    <a:pt x="46" y="142"/>
                  </a:lnTo>
                  <a:lnTo>
                    <a:pt x="47" y="131"/>
                  </a:lnTo>
                  <a:lnTo>
                    <a:pt x="50" y="119"/>
                  </a:lnTo>
                  <a:lnTo>
                    <a:pt x="53" y="108"/>
                  </a:lnTo>
                  <a:lnTo>
                    <a:pt x="56" y="96"/>
                  </a:lnTo>
                  <a:lnTo>
                    <a:pt x="61" y="86"/>
                  </a:lnTo>
                  <a:lnTo>
                    <a:pt x="66" y="76"/>
                  </a:lnTo>
                  <a:lnTo>
                    <a:pt x="73" y="67"/>
                  </a:lnTo>
                  <a:lnTo>
                    <a:pt x="81" y="58"/>
                  </a:lnTo>
                  <a:lnTo>
                    <a:pt x="89" y="51"/>
                  </a:lnTo>
                  <a:lnTo>
                    <a:pt x="98" y="45"/>
                  </a:lnTo>
                  <a:lnTo>
                    <a:pt x="108" y="40"/>
                  </a:lnTo>
                  <a:lnTo>
                    <a:pt x="119" y="37"/>
                  </a:lnTo>
                  <a:lnTo>
                    <a:pt x="132" y="35"/>
                  </a:lnTo>
                  <a:lnTo>
                    <a:pt x="146" y="34"/>
                  </a:lnTo>
                  <a:lnTo>
                    <a:pt x="159" y="35"/>
                  </a:lnTo>
                  <a:lnTo>
                    <a:pt x="173" y="37"/>
                  </a:lnTo>
                  <a:lnTo>
                    <a:pt x="184" y="40"/>
                  </a:lnTo>
                  <a:lnTo>
                    <a:pt x="194" y="45"/>
                  </a:lnTo>
                  <a:lnTo>
                    <a:pt x="203" y="51"/>
                  </a:lnTo>
                  <a:lnTo>
                    <a:pt x="213" y="58"/>
                  </a:lnTo>
                  <a:lnTo>
                    <a:pt x="220" y="67"/>
                  </a:lnTo>
                  <a:lnTo>
                    <a:pt x="226" y="76"/>
                  </a:lnTo>
                  <a:lnTo>
                    <a:pt x="231" y="85"/>
                  </a:lnTo>
                  <a:lnTo>
                    <a:pt x="236" y="95"/>
                  </a:lnTo>
                  <a:lnTo>
                    <a:pt x="239" y="107"/>
                  </a:lnTo>
                  <a:lnTo>
                    <a:pt x="242" y="118"/>
                  </a:lnTo>
                  <a:lnTo>
                    <a:pt x="244" y="130"/>
                  </a:lnTo>
                  <a:lnTo>
                    <a:pt x="246" y="142"/>
                  </a:lnTo>
                  <a:lnTo>
                    <a:pt x="247" y="155"/>
                  </a:lnTo>
                  <a:lnTo>
                    <a:pt x="247" y="167"/>
                  </a:lnTo>
                  <a:close/>
                  <a:moveTo>
                    <a:pt x="291" y="166"/>
                  </a:moveTo>
                  <a:lnTo>
                    <a:pt x="291" y="149"/>
                  </a:lnTo>
                  <a:lnTo>
                    <a:pt x="289" y="131"/>
                  </a:lnTo>
                  <a:lnTo>
                    <a:pt x="287" y="116"/>
                  </a:lnTo>
                  <a:lnTo>
                    <a:pt x="283" y="100"/>
                  </a:lnTo>
                  <a:lnTo>
                    <a:pt x="279" y="86"/>
                  </a:lnTo>
                  <a:lnTo>
                    <a:pt x="273" y="72"/>
                  </a:lnTo>
                  <a:lnTo>
                    <a:pt x="266" y="59"/>
                  </a:lnTo>
                  <a:lnTo>
                    <a:pt x="258" y="47"/>
                  </a:lnTo>
                  <a:lnTo>
                    <a:pt x="247" y="37"/>
                  </a:lnTo>
                  <a:lnTo>
                    <a:pt x="237" y="28"/>
                  </a:lnTo>
                  <a:lnTo>
                    <a:pt x="225" y="19"/>
                  </a:lnTo>
                  <a:lnTo>
                    <a:pt x="213" y="12"/>
                  </a:lnTo>
                  <a:lnTo>
                    <a:pt x="197" y="7"/>
                  </a:lnTo>
                  <a:lnTo>
                    <a:pt x="182" y="3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8" y="1"/>
                  </a:lnTo>
                  <a:lnTo>
                    <a:pt x="111" y="4"/>
                  </a:lnTo>
                  <a:lnTo>
                    <a:pt x="96" y="8"/>
                  </a:lnTo>
                  <a:lnTo>
                    <a:pt x="82" y="13"/>
                  </a:lnTo>
                  <a:lnTo>
                    <a:pt x="68" y="20"/>
                  </a:lnTo>
                  <a:lnTo>
                    <a:pt x="56" y="30"/>
                  </a:lnTo>
                  <a:lnTo>
                    <a:pt x="46" y="39"/>
                  </a:lnTo>
                  <a:lnTo>
                    <a:pt x="36" y="50"/>
                  </a:lnTo>
                  <a:lnTo>
                    <a:pt x="27" y="61"/>
                  </a:lnTo>
                  <a:lnTo>
                    <a:pt x="20" y="75"/>
                  </a:lnTo>
                  <a:lnTo>
                    <a:pt x="14" y="89"/>
                  </a:lnTo>
                  <a:lnTo>
                    <a:pt x="9" y="103"/>
                  </a:lnTo>
                  <a:lnTo>
                    <a:pt x="5" y="119"/>
                  </a:lnTo>
                  <a:lnTo>
                    <a:pt x="3" y="134"/>
                  </a:lnTo>
                  <a:lnTo>
                    <a:pt x="1" y="151"/>
                  </a:lnTo>
                  <a:lnTo>
                    <a:pt x="0" y="168"/>
                  </a:lnTo>
                  <a:lnTo>
                    <a:pt x="1" y="185"/>
                  </a:lnTo>
                  <a:lnTo>
                    <a:pt x="2" y="202"/>
                  </a:lnTo>
                  <a:lnTo>
                    <a:pt x="5" y="218"/>
                  </a:lnTo>
                  <a:lnTo>
                    <a:pt x="9" y="234"/>
                  </a:lnTo>
                  <a:lnTo>
                    <a:pt x="13" y="248"/>
                  </a:lnTo>
                  <a:lnTo>
                    <a:pt x="19" y="261"/>
                  </a:lnTo>
                  <a:lnTo>
                    <a:pt x="26" y="275"/>
                  </a:lnTo>
                  <a:lnTo>
                    <a:pt x="35" y="286"/>
                  </a:lnTo>
                  <a:lnTo>
                    <a:pt x="45" y="297"/>
                  </a:lnTo>
                  <a:lnTo>
                    <a:pt x="55" y="306"/>
                  </a:lnTo>
                  <a:lnTo>
                    <a:pt x="67" y="314"/>
                  </a:lnTo>
                  <a:lnTo>
                    <a:pt x="81" y="322"/>
                  </a:lnTo>
                  <a:lnTo>
                    <a:pt x="95" y="328"/>
                  </a:lnTo>
                  <a:lnTo>
                    <a:pt x="110" y="332"/>
                  </a:lnTo>
                  <a:lnTo>
                    <a:pt x="128" y="334"/>
                  </a:lnTo>
                  <a:lnTo>
                    <a:pt x="146" y="335"/>
                  </a:lnTo>
                  <a:lnTo>
                    <a:pt x="164" y="334"/>
                  </a:lnTo>
                  <a:lnTo>
                    <a:pt x="181" y="332"/>
                  </a:lnTo>
                  <a:lnTo>
                    <a:pt x="197" y="327"/>
                  </a:lnTo>
                  <a:lnTo>
                    <a:pt x="211" y="322"/>
                  </a:lnTo>
                  <a:lnTo>
                    <a:pt x="225" y="314"/>
                  </a:lnTo>
                  <a:lnTo>
                    <a:pt x="237" y="306"/>
                  </a:lnTo>
                  <a:lnTo>
                    <a:pt x="247" y="296"/>
                  </a:lnTo>
                  <a:lnTo>
                    <a:pt x="256" y="285"/>
                  </a:lnTo>
                  <a:lnTo>
                    <a:pt x="265" y="274"/>
                  </a:lnTo>
                  <a:lnTo>
                    <a:pt x="272" y="260"/>
                  </a:lnTo>
                  <a:lnTo>
                    <a:pt x="278" y="246"/>
                  </a:lnTo>
                  <a:lnTo>
                    <a:pt x="283" y="232"/>
                  </a:lnTo>
                  <a:lnTo>
                    <a:pt x="287" y="216"/>
                  </a:lnTo>
                  <a:lnTo>
                    <a:pt x="289" y="200"/>
                  </a:lnTo>
                  <a:lnTo>
                    <a:pt x="291" y="183"/>
                  </a:lnTo>
                  <a:lnTo>
                    <a:pt x="291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" name="Freeform 35"/>
            <p:cNvSpPr>
              <a:spLocks/>
            </p:cNvSpPr>
            <p:nvPr/>
          </p:nvSpPr>
          <p:spPr bwMode="auto">
            <a:xfrm>
              <a:off x="2192" y="2218"/>
              <a:ext cx="260" cy="334"/>
            </a:xfrm>
            <a:custGeom>
              <a:avLst/>
              <a:gdLst>
                <a:gd name="T0" fmla="*/ 215 w 260"/>
                <a:gd name="T1" fmla="*/ 242 h 334"/>
                <a:gd name="T2" fmla="*/ 213 w 260"/>
                <a:gd name="T3" fmla="*/ 254 h 334"/>
                <a:gd name="T4" fmla="*/ 209 w 260"/>
                <a:gd name="T5" fmla="*/ 265 h 334"/>
                <a:gd name="T6" fmla="*/ 202 w 260"/>
                <a:gd name="T7" fmla="*/ 275 h 334"/>
                <a:gd name="T8" fmla="*/ 193 w 260"/>
                <a:gd name="T9" fmla="*/ 283 h 334"/>
                <a:gd name="T10" fmla="*/ 183 w 260"/>
                <a:gd name="T11" fmla="*/ 290 h 334"/>
                <a:gd name="T12" fmla="*/ 171 w 260"/>
                <a:gd name="T13" fmla="*/ 295 h 334"/>
                <a:gd name="T14" fmla="*/ 158 w 260"/>
                <a:gd name="T15" fmla="*/ 298 h 334"/>
                <a:gd name="T16" fmla="*/ 143 w 260"/>
                <a:gd name="T17" fmla="*/ 299 h 334"/>
                <a:gd name="T18" fmla="*/ 118 w 260"/>
                <a:gd name="T19" fmla="*/ 296 h 334"/>
                <a:gd name="T20" fmla="*/ 96 w 260"/>
                <a:gd name="T21" fmla="*/ 288 h 334"/>
                <a:gd name="T22" fmla="*/ 79 w 260"/>
                <a:gd name="T23" fmla="*/ 275 h 334"/>
                <a:gd name="T24" fmla="*/ 66 w 260"/>
                <a:gd name="T25" fmla="*/ 257 h 334"/>
                <a:gd name="T26" fmla="*/ 56 w 260"/>
                <a:gd name="T27" fmla="*/ 238 h 334"/>
                <a:gd name="T28" fmla="*/ 49 w 260"/>
                <a:gd name="T29" fmla="*/ 215 h 334"/>
                <a:gd name="T30" fmla="*/ 46 w 260"/>
                <a:gd name="T31" fmla="*/ 193 h 334"/>
                <a:gd name="T32" fmla="*/ 45 w 260"/>
                <a:gd name="T33" fmla="*/ 168 h 334"/>
                <a:gd name="T34" fmla="*/ 46 w 260"/>
                <a:gd name="T35" fmla="*/ 144 h 334"/>
                <a:gd name="T36" fmla="*/ 50 w 260"/>
                <a:gd name="T37" fmla="*/ 121 h 334"/>
                <a:gd name="T38" fmla="*/ 57 w 260"/>
                <a:gd name="T39" fmla="*/ 98 h 334"/>
                <a:gd name="T40" fmla="*/ 68 w 260"/>
                <a:gd name="T41" fmla="*/ 78 h 334"/>
                <a:gd name="T42" fmla="*/ 81 w 260"/>
                <a:gd name="T43" fmla="*/ 60 h 334"/>
                <a:gd name="T44" fmla="*/ 98 w 260"/>
                <a:gd name="T45" fmla="*/ 47 h 334"/>
                <a:gd name="T46" fmla="*/ 119 w 260"/>
                <a:gd name="T47" fmla="*/ 38 h 334"/>
                <a:gd name="T48" fmla="*/ 144 w 260"/>
                <a:gd name="T49" fmla="*/ 35 h 334"/>
                <a:gd name="T50" fmla="*/ 169 w 260"/>
                <a:gd name="T51" fmla="*/ 38 h 334"/>
                <a:gd name="T52" fmla="*/ 190 w 260"/>
                <a:gd name="T53" fmla="*/ 48 h 334"/>
                <a:gd name="T54" fmla="*/ 200 w 260"/>
                <a:gd name="T55" fmla="*/ 55 h 334"/>
                <a:gd name="T56" fmla="*/ 206 w 260"/>
                <a:gd name="T57" fmla="*/ 65 h 334"/>
                <a:gd name="T58" fmla="*/ 211 w 260"/>
                <a:gd name="T59" fmla="*/ 76 h 334"/>
                <a:gd name="T60" fmla="*/ 214 w 260"/>
                <a:gd name="T61" fmla="*/ 89 h 334"/>
                <a:gd name="T62" fmla="*/ 257 w 260"/>
                <a:gd name="T63" fmla="*/ 78 h 334"/>
                <a:gd name="T64" fmla="*/ 251 w 260"/>
                <a:gd name="T65" fmla="*/ 58 h 334"/>
                <a:gd name="T66" fmla="*/ 242 w 260"/>
                <a:gd name="T67" fmla="*/ 41 h 334"/>
                <a:gd name="T68" fmla="*/ 228 w 260"/>
                <a:gd name="T69" fmla="*/ 28 h 334"/>
                <a:gd name="T70" fmla="*/ 212 w 260"/>
                <a:gd name="T71" fmla="*/ 16 h 334"/>
                <a:gd name="T72" fmla="*/ 195 w 260"/>
                <a:gd name="T73" fmla="*/ 8 h 334"/>
                <a:gd name="T74" fmla="*/ 175 w 260"/>
                <a:gd name="T75" fmla="*/ 3 h 334"/>
                <a:gd name="T76" fmla="*/ 155 w 260"/>
                <a:gd name="T77" fmla="*/ 1 h 334"/>
                <a:gd name="T78" fmla="*/ 127 w 260"/>
                <a:gd name="T79" fmla="*/ 1 h 334"/>
                <a:gd name="T80" fmla="*/ 95 w 260"/>
                <a:gd name="T81" fmla="*/ 8 h 334"/>
                <a:gd name="T82" fmla="*/ 69 w 260"/>
                <a:gd name="T83" fmla="*/ 23 h 334"/>
                <a:gd name="T84" fmla="*/ 46 w 260"/>
                <a:gd name="T85" fmla="*/ 41 h 334"/>
                <a:gd name="T86" fmla="*/ 28 w 260"/>
                <a:gd name="T87" fmla="*/ 65 h 334"/>
                <a:gd name="T88" fmla="*/ 14 w 260"/>
                <a:gd name="T89" fmla="*/ 92 h 334"/>
                <a:gd name="T90" fmla="*/ 5 w 260"/>
                <a:gd name="T91" fmla="*/ 122 h 334"/>
                <a:gd name="T92" fmla="*/ 1 w 260"/>
                <a:gd name="T93" fmla="*/ 154 h 334"/>
                <a:gd name="T94" fmla="*/ 1 w 260"/>
                <a:gd name="T95" fmla="*/ 186 h 334"/>
                <a:gd name="T96" fmla="*/ 5 w 260"/>
                <a:gd name="T97" fmla="*/ 219 h 334"/>
                <a:gd name="T98" fmla="*/ 13 w 260"/>
                <a:gd name="T99" fmla="*/ 248 h 334"/>
                <a:gd name="T100" fmla="*/ 26 w 260"/>
                <a:gd name="T101" fmla="*/ 275 h 334"/>
                <a:gd name="T102" fmla="*/ 43 w 260"/>
                <a:gd name="T103" fmla="*/ 296 h 334"/>
                <a:gd name="T104" fmla="*/ 66 w 260"/>
                <a:gd name="T105" fmla="*/ 313 h 334"/>
                <a:gd name="T106" fmla="*/ 92 w 260"/>
                <a:gd name="T107" fmla="*/ 326 h 334"/>
                <a:gd name="T108" fmla="*/ 124 w 260"/>
                <a:gd name="T109" fmla="*/ 333 h 334"/>
                <a:gd name="T110" fmla="*/ 154 w 260"/>
                <a:gd name="T111" fmla="*/ 333 h 334"/>
                <a:gd name="T112" fmla="*/ 175 w 260"/>
                <a:gd name="T113" fmla="*/ 331 h 334"/>
                <a:gd name="T114" fmla="*/ 195 w 260"/>
                <a:gd name="T115" fmla="*/ 326 h 334"/>
                <a:gd name="T116" fmla="*/ 213 w 260"/>
                <a:gd name="T117" fmla="*/ 318 h 334"/>
                <a:gd name="T118" fmla="*/ 228 w 260"/>
                <a:gd name="T119" fmla="*/ 307 h 334"/>
                <a:gd name="T120" fmla="*/ 242 w 260"/>
                <a:gd name="T121" fmla="*/ 293 h 334"/>
                <a:gd name="T122" fmla="*/ 252 w 260"/>
                <a:gd name="T123" fmla="*/ 276 h 334"/>
                <a:gd name="T124" fmla="*/ 258 w 260"/>
                <a:gd name="T125" fmla="*/ 254 h 3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60" h="334">
                  <a:moveTo>
                    <a:pt x="260" y="242"/>
                  </a:moveTo>
                  <a:lnTo>
                    <a:pt x="215" y="242"/>
                  </a:lnTo>
                  <a:lnTo>
                    <a:pt x="214" y="248"/>
                  </a:lnTo>
                  <a:lnTo>
                    <a:pt x="213" y="254"/>
                  </a:lnTo>
                  <a:lnTo>
                    <a:pt x="211" y="260"/>
                  </a:lnTo>
                  <a:lnTo>
                    <a:pt x="209" y="265"/>
                  </a:lnTo>
                  <a:lnTo>
                    <a:pt x="206" y="270"/>
                  </a:lnTo>
                  <a:lnTo>
                    <a:pt x="202" y="275"/>
                  </a:lnTo>
                  <a:lnTo>
                    <a:pt x="199" y="280"/>
                  </a:lnTo>
                  <a:lnTo>
                    <a:pt x="193" y="283"/>
                  </a:lnTo>
                  <a:lnTo>
                    <a:pt x="188" y="287"/>
                  </a:lnTo>
                  <a:lnTo>
                    <a:pt x="183" y="290"/>
                  </a:lnTo>
                  <a:lnTo>
                    <a:pt x="177" y="293"/>
                  </a:lnTo>
                  <a:lnTo>
                    <a:pt x="171" y="295"/>
                  </a:lnTo>
                  <a:lnTo>
                    <a:pt x="165" y="297"/>
                  </a:lnTo>
                  <a:lnTo>
                    <a:pt x="158" y="298"/>
                  </a:lnTo>
                  <a:lnTo>
                    <a:pt x="151" y="299"/>
                  </a:lnTo>
                  <a:lnTo>
                    <a:pt x="143" y="299"/>
                  </a:lnTo>
                  <a:lnTo>
                    <a:pt x="130" y="298"/>
                  </a:lnTo>
                  <a:lnTo>
                    <a:pt x="118" y="296"/>
                  </a:lnTo>
                  <a:lnTo>
                    <a:pt x="107" y="292"/>
                  </a:lnTo>
                  <a:lnTo>
                    <a:pt x="96" y="288"/>
                  </a:lnTo>
                  <a:lnTo>
                    <a:pt x="87" y="282"/>
                  </a:lnTo>
                  <a:lnTo>
                    <a:pt x="79" y="275"/>
                  </a:lnTo>
                  <a:lnTo>
                    <a:pt x="72" y="266"/>
                  </a:lnTo>
                  <a:lnTo>
                    <a:pt x="66" y="257"/>
                  </a:lnTo>
                  <a:lnTo>
                    <a:pt x="60" y="248"/>
                  </a:lnTo>
                  <a:lnTo>
                    <a:pt x="56" y="238"/>
                  </a:lnTo>
                  <a:lnTo>
                    <a:pt x="52" y="226"/>
                  </a:lnTo>
                  <a:lnTo>
                    <a:pt x="49" y="215"/>
                  </a:lnTo>
                  <a:lnTo>
                    <a:pt x="47" y="204"/>
                  </a:lnTo>
                  <a:lnTo>
                    <a:pt x="46" y="193"/>
                  </a:lnTo>
                  <a:lnTo>
                    <a:pt x="45" y="180"/>
                  </a:lnTo>
                  <a:lnTo>
                    <a:pt x="45" y="168"/>
                  </a:lnTo>
                  <a:lnTo>
                    <a:pt x="45" y="157"/>
                  </a:lnTo>
                  <a:lnTo>
                    <a:pt x="46" y="144"/>
                  </a:lnTo>
                  <a:lnTo>
                    <a:pt x="48" y="133"/>
                  </a:lnTo>
                  <a:lnTo>
                    <a:pt x="50" y="121"/>
                  </a:lnTo>
                  <a:lnTo>
                    <a:pt x="53" y="110"/>
                  </a:lnTo>
                  <a:lnTo>
                    <a:pt x="57" y="98"/>
                  </a:lnTo>
                  <a:lnTo>
                    <a:pt x="62" y="88"/>
                  </a:lnTo>
                  <a:lnTo>
                    <a:pt x="68" y="78"/>
                  </a:lnTo>
                  <a:lnTo>
                    <a:pt x="74" y="69"/>
                  </a:lnTo>
                  <a:lnTo>
                    <a:pt x="81" y="60"/>
                  </a:lnTo>
                  <a:lnTo>
                    <a:pt x="89" y="53"/>
                  </a:lnTo>
                  <a:lnTo>
                    <a:pt x="98" y="47"/>
                  </a:lnTo>
                  <a:lnTo>
                    <a:pt x="109" y="42"/>
                  </a:lnTo>
                  <a:lnTo>
                    <a:pt x="119" y="38"/>
                  </a:lnTo>
                  <a:lnTo>
                    <a:pt x="131" y="36"/>
                  </a:lnTo>
                  <a:lnTo>
                    <a:pt x="144" y="35"/>
                  </a:lnTo>
                  <a:lnTo>
                    <a:pt x="157" y="36"/>
                  </a:lnTo>
                  <a:lnTo>
                    <a:pt x="169" y="38"/>
                  </a:lnTo>
                  <a:lnTo>
                    <a:pt x="180" y="42"/>
                  </a:lnTo>
                  <a:lnTo>
                    <a:pt x="190" y="48"/>
                  </a:lnTo>
                  <a:lnTo>
                    <a:pt x="195" y="51"/>
                  </a:lnTo>
                  <a:lnTo>
                    <a:pt x="200" y="55"/>
                  </a:lnTo>
                  <a:lnTo>
                    <a:pt x="203" y="59"/>
                  </a:lnTo>
                  <a:lnTo>
                    <a:pt x="206" y="65"/>
                  </a:lnTo>
                  <a:lnTo>
                    <a:pt x="209" y="70"/>
                  </a:lnTo>
                  <a:lnTo>
                    <a:pt x="211" y="76"/>
                  </a:lnTo>
                  <a:lnTo>
                    <a:pt x="213" y="82"/>
                  </a:lnTo>
                  <a:lnTo>
                    <a:pt x="214" y="89"/>
                  </a:lnTo>
                  <a:lnTo>
                    <a:pt x="258" y="89"/>
                  </a:lnTo>
                  <a:lnTo>
                    <a:pt x="257" y="78"/>
                  </a:lnTo>
                  <a:lnTo>
                    <a:pt x="255" y="68"/>
                  </a:lnTo>
                  <a:lnTo>
                    <a:pt x="251" y="58"/>
                  </a:lnTo>
                  <a:lnTo>
                    <a:pt x="247" y="49"/>
                  </a:lnTo>
                  <a:lnTo>
                    <a:pt x="242" y="41"/>
                  </a:lnTo>
                  <a:lnTo>
                    <a:pt x="235" y="34"/>
                  </a:lnTo>
                  <a:lnTo>
                    <a:pt x="228" y="28"/>
                  </a:lnTo>
                  <a:lnTo>
                    <a:pt x="221" y="22"/>
                  </a:lnTo>
                  <a:lnTo>
                    <a:pt x="212" y="16"/>
                  </a:lnTo>
                  <a:lnTo>
                    <a:pt x="204" y="12"/>
                  </a:lnTo>
                  <a:lnTo>
                    <a:pt x="195" y="8"/>
                  </a:lnTo>
                  <a:lnTo>
                    <a:pt x="184" y="6"/>
                  </a:lnTo>
                  <a:lnTo>
                    <a:pt x="175" y="3"/>
                  </a:lnTo>
                  <a:lnTo>
                    <a:pt x="165" y="2"/>
                  </a:lnTo>
                  <a:lnTo>
                    <a:pt x="155" y="1"/>
                  </a:lnTo>
                  <a:lnTo>
                    <a:pt x="144" y="0"/>
                  </a:lnTo>
                  <a:lnTo>
                    <a:pt x="127" y="1"/>
                  </a:lnTo>
                  <a:lnTo>
                    <a:pt x="111" y="4"/>
                  </a:lnTo>
                  <a:lnTo>
                    <a:pt x="95" y="8"/>
                  </a:lnTo>
                  <a:lnTo>
                    <a:pt x="81" y="14"/>
                  </a:lnTo>
                  <a:lnTo>
                    <a:pt x="69" y="23"/>
                  </a:lnTo>
                  <a:lnTo>
                    <a:pt x="56" y="31"/>
                  </a:lnTo>
                  <a:lnTo>
                    <a:pt x="46" y="41"/>
                  </a:lnTo>
                  <a:lnTo>
                    <a:pt x="36" y="52"/>
                  </a:lnTo>
                  <a:lnTo>
                    <a:pt x="28" y="65"/>
                  </a:lnTo>
                  <a:lnTo>
                    <a:pt x="21" y="78"/>
                  </a:lnTo>
                  <a:lnTo>
                    <a:pt x="14" y="92"/>
                  </a:lnTo>
                  <a:lnTo>
                    <a:pt x="9" y="107"/>
                  </a:lnTo>
                  <a:lnTo>
                    <a:pt x="5" y="122"/>
                  </a:lnTo>
                  <a:lnTo>
                    <a:pt x="3" y="137"/>
                  </a:lnTo>
                  <a:lnTo>
                    <a:pt x="1" y="154"/>
                  </a:lnTo>
                  <a:lnTo>
                    <a:pt x="0" y="170"/>
                  </a:lnTo>
                  <a:lnTo>
                    <a:pt x="1" y="186"/>
                  </a:lnTo>
                  <a:lnTo>
                    <a:pt x="2" y="203"/>
                  </a:lnTo>
                  <a:lnTo>
                    <a:pt x="5" y="219"/>
                  </a:lnTo>
                  <a:lnTo>
                    <a:pt x="8" y="234"/>
                  </a:lnTo>
                  <a:lnTo>
                    <a:pt x="13" y="248"/>
                  </a:lnTo>
                  <a:lnTo>
                    <a:pt x="20" y="262"/>
                  </a:lnTo>
                  <a:lnTo>
                    <a:pt x="26" y="275"/>
                  </a:lnTo>
                  <a:lnTo>
                    <a:pt x="34" y="286"/>
                  </a:lnTo>
                  <a:lnTo>
                    <a:pt x="43" y="296"/>
                  </a:lnTo>
                  <a:lnTo>
                    <a:pt x="53" y="305"/>
                  </a:lnTo>
                  <a:lnTo>
                    <a:pt x="66" y="313"/>
                  </a:lnTo>
                  <a:lnTo>
                    <a:pt x="78" y="321"/>
                  </a:lnTo>
                  <a:lnTo>
                    <a:pt x="92" y="326"/>
                  </a:lnTo>
                  <a:lnTo>
                    <a:pt x="108" y="330"/>
                  </a:lnTo>
                  <a:lnTo>
                    <a:pt x="124" y="333"/>
                  </a:lnTo>
                  <a:lnTo>
                    <a:pt x="142" y="334"/>
                  </a:lnTo>
                  <a:lnTo>
                    <a:pt x="154" y="333"/>
                  </a:lnTo>
                  <a:lnTo>
                    <a:pt x="164" y="332"/>
                  </a:lnTo>
                  <a:lnTo>
                    <a:pt x="175" y="331"/>
                  </a:lnTo>
                  <a:lnTo>
                    <a:pt x="185" y="329"/>
                  </a:lnTo>
                  <a:lnTo>
                    <a:pt x="195" y="326"/>
                  </a:lnTo>
                  <a:lnTo>
                    <a:pt x="204" y="323"/>
                  </a:lnTo>
                  <a:lnTo>
                    <a:pt x="213" y="318"/>
                  </a:lnTo>
                  <a:lnTo>
                    <a:pt x="221" y="313"/>
                  </a:lnTo>
                  <a:lnTo>
                    <a:pt x="228" y="307"/>
                  </a:lnTo>
                  <a:lnTo>
                    <a:pt x="235" y="300"/>
                  </a:lnTo>
                  <a:lnTo>
                    <a:pt x="242" y="293"/>
                  </a:lnTo>
                  <a:lnTo>
                    <a:pt x="247" y="285"/>
                  </a:lnTo>
                  <a:lnTo>
                    <a:pt x="252" y="276"/>
                  </a:lnTo>
                  <a:lnTo>
                    <a:pt x="255" y="265"/>
                  </a:lnTo>
                  <a:lnTo>
                    <a:pt x="258" y="254"/>
                  </a:lnTo>
                  <a:lnTo>
                    <a:pt x="260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5415" y="6627019"/>
            <a:ext cx="85121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423025" algn="r"/>
              </a:tabLst>
              <a:defRPr>
                <a:cs typeface="+mj-cs"/>
              </a:defRPr>
            </a:lvl1pPr>
          </a:lstStyle>
          <a:p>
            <a:pPr>
              <a:defRPr/>
            </a:pPr>
            <a:r>
              <a:rPr lang="de-DE" altLang="de-DE" dirty="0" smtClean="0"/>
              <a:t>Wittmund  | 15. Juli 2015</a:t>
            </a:r>
            <a:endParaRPr lang="de-DE" altLang="de-DE" dirty="0"/>
          </a:p>
        </p:txBody>
      </p:sp>
      <p:pic>
        <p:nvPicPr>
          <p:cNvPr id="1026" name="Picture 2" descr="X:\LandAufSchwung WTM\Umsetzungsphase\sonstiges\Logos\logo_landaufschwung_offic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18201"/>
            <a:ext cx="3744416" cy="224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X:\LandAufSchwung WTM\Qualifizierungsphase\Logos\Logo LK Wittmund 300dp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0812"/>
            <a:ext cx="2004700" cy="6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X:\LandAufSchwung WTM\Umsetzungsphase\sonstiges\Logos\BMEL_DTP_RGB_d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9477" y="-24209"/>
            <a:ext cx="1441748" cy="105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833357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85432091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12397131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761708665"/>
      </p:ext>
    </p:extLst>
  </p:cSld>
  <p:clrMapOvr>
    <a:masterClrMapping/>
  </p:clrMapOvr>
  <p:transition spd="med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3110757046"/>
      </p:ext>
    </p:extLst>
  </p:cSld>
  <p:clrMapOvr>
    <a:masterClrMapping/>
  </p:clrMapOvr>
  <p:transition spd="med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4975" y="836613"/>
            <a:ext cx="2108200" cy="24082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175375" cy="24082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3476374162"/>
      </p:ext>
    </p:extLst>
  </p:cSld>
  <p:clrMapOvr>
    <a:masterClrMapping/>
  </p:clrMapOvr>
  <p:transition spd="med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1223568287"/>
      </p:ext>
    </p:extLst>
  </p:cSld>
  <p:clrMapOvr>
    <a:masterClrMapping/>
  </p:clrMapOvr>
  <p:transition spd="med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334503654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371501852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233955657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3866086069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51520" y="6630814"/>
            <a:ext cx="8512175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Vechta | 11. Juni 2015</a:t>
            </a:r>
            <a:endParaRPr lang="de-DE" altLang="de-DE" dirty="0"/>
          </a:p>
        </p:txBody>
      </p:sp>
      <p:pic>
        <p:nvPicPr>
          <p:cNvPr id="2050" name="Picture 2" descr="X:\LandAufSchwung WTM\Qualifizierungsphase\Logos\Logo LK Wittmund 300dpi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0812"/>
            <a:ext cx="2004700" cy="6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X:\LandAufSchwung WTM\Umsetzungsphase\sonstiges\Logos\logo_landaufschwung_offic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5076" y="135424"/>
            <a:ext cx="1401568" cy="84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X:\LandAufSchwung WTM\Umsetzungsphase\sonstiges\Logos\BMEL_DTP_RGB_d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9477" y="-24209"/>
            <a:ext cx="1441748" cy="105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594552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920226359"/>
      </p:ext>
    </p:extLst>
  </p:cSld>
  <p:clrMapOvr>
    <a:masterClrMapping/>
  </p:clrMapOvr>
  <p:transition spd="med"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3643145967"/>
      </p:ext>
    </p:extLst>
  </p:cSld>
  <p:clrMapOvr>
    <a:masterClrMapping/>
  </p:clrMapOvr>
  <p:transition spd="med"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306290635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3361259134"/>
      </p:ext>
    </p:extLst>
  </p:cSld>
  <p:clrMapOvr>
    <a:masterClrMapping/>
  </p:clrMapOvr>
  <p:transition spd="med"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1398870260"/>
      </p:ext>
    </p:extLst>
  </p:cSld>
  <p:clrMapOvr>
    <a:masterClrMapping/>
  </p:clrMapOvr>
  <p:transition spd="med"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1883864650"/>
      </p:ext>
    </p:extLst>
  </p:cSld>
  <p:clrMapOvr>
    <a:masterClrMapping/>
  </p:clrMapOvr>
  <p:transition spd="med"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2479634567"/>
      </p:ext>
    </p:extLst>
  </p:cSld>
  <p:clrMapOvr>
    <a:masterClrMapping/>
  </p:clrMapOvr>
  <p:transition spd="med"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2884229720"/>
      </p:ext>
    </p:extLst>
  </p:cSld>
  <p:clrMapOvr>
    <a:masterClrMapping/>
  </p:clrMapOvr>
  <p:transition spd="med"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444944606"/>
      </p:ext>
    </p:extLst>
  </p:cSld>
  <p:clrMapOvr>
    <a:masterClrMapping/>
  </p:clrMapOvr>
  <p:transition spd="med"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557338"/>
            <a:ext cx="4056063" cy="1687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557338"/>
            <a:ext cx="4057650" cy="1687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1389020182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5415" y="6627019"/>
            <a:ext cx="85121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423025" algn="r"/>
              </a:tabLst>
              <a:defRPr>
                <a:cs typeface="+mj-cs"/>
              </a:defRPr>
            </a:lvl1pPr>
          </a:lstStyle>
          <a:p>
            <a:pPr>
              <a:defRPr/>
            </a:pPr>
            <a:r>
              <a:rPr lang="de-DE" altLang="de-DE" dirty="0" smtClean="0"/>
              <a:t>Vechta | 11. Juni 2015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168044818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1935650909"/>
      </p:ext>
    </p:extLst>
  </p:cSld>
  <p:clrMapOvr>
    <a:masterClrMapping/>
  </p:clrMapOvr>
  <p:transition spd="med"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2623710704"/>
      </p:ext>
    </p:extLst>
  </p:cSld>
  <p:clrMapOvr>
    <a:masterClrMapping/>
  </p:clrMapOvr>
  <p:transition spd="med"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1892291192"/>
      </p:ext>
    </p:extLst>
  </p:cSld>
  <p:clrMapOvr>
    <a:masterClrMapping/>
  </p:clrMapOvr>
  <p:transition spd="med"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607929200"/>
      </p:ext>
    </p:extLst>
  </p:cSld>
  <p:clrMapOvr>
    <a:masterClrMapping/>
  </p:clrMapOvr>
  <p:transition spd="med"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4212937601"/>
      </p:ext>
    </p:extLst>
  </p:cSld>
  <p:clrMapOvr>
    <a:masterClrMapping/>
  </p:clrMapOvr>
  <p:transition spd="med"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2789264311"/>
      </p:ext>
    </p:extLst>
  </p:cSld>
  <p:clrMapOvr>
    <a:masterClrMapping/>
  </p:clrMapOvr>
  <p:transition spd="med"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4975" y="836613"/>
            <a:ext cx="2108200" cy="24082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175375" cy="24082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2511312044"/>
      </p:ext>
    </p:extLst>
  </p:cSld>
  <p:clrMapOvr>
    <a:masterClrMapping/>
  </p:clrMapOvr>
  <p:transition spd="med"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2233011449"/>
      </p:ext>
    </p:extLst>
  </p:cSld>
  <p:clrMapOvr>
    <a:masterClrMapping/>
  </p:clrMapOvr>
  <p:transition spd="med">
    <p:wipe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367053473"/>
      </p:ext>
    </p:extLst>
  </p:cSld>
  <p:clrMapOvr>
    <a:masterClrMapping/>
  </p:clrMapOvr>
  <p:transition spd="med">
    <p:wipe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2501596469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557338"/>
            <a:ext cx="4141788" cy="1687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1388" y="1557338"/>
            <a:ext cx="4141787" cy="1687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466725" y="114300"/>
            <a:ext cx="69135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5415" y="6627019"/>
            <a:ext cx="85121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423025" algn="r"/>
              </a:tabLst>
              <a:defRPr>
                <a:cs typeface="+mj-cs"/>
              </a:defRPr>
            </a:lvl1pPr>
          </a:lstStyle>
          <a:p>
            <a:pPr>
              <a:defRPr/>
            </a:pPr>
            <a:r>
              <a:rPr lang="de-DE" altLang="de-DE" dirty="0" smtClean="0"/>
              <a:t>Vechta | 11. Juni 2015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349448373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557338"/>
            <a:ext cx="4056063" cy="1687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557338"/>
            <a:ext cx="4057650" cy="1687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3190574679"/>
      </p:ext>
    </p:extLst>
  </p:cSld>
  <p:clrMapOvr>
    <a:masterClrMapping/>
  </p:clrMapOvr>
  <p:transition spd="med">
    <p:wipe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3639497968"/>
      </p:ext>
    </p:extLst>
  </p:cSld>
  <p:clrMapOvr>
    <a:masterClrMapping/>
  </p:clrMapOvr>
  <p:transition spd="med">
    <p:wipe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2460143789"/>
      </p:ext>
    </p:extLst>
  </p:cSld>
  <p:clrMapOvr>
    <a:masterClrMapping/>
  </p:clrMapOvr>
  <p:transition spd="med">
    <p:wipe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1667019477"/>
      </p:ext>
    </p:extLst>
  </p:cSld>
  <p:clrMapOvr>
    <a:masterClrMapping/>
  </p:clrMapOvr>
  <p:transition spd="med">
    <p:wipe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1111851820"/>
      </p:ext>
    </p:extLst>
  </p:cSld>
  <p:clrMapOvr>
    <a:masterClrMapping/>
  </p:clrMapOvr>
  <p:transition spd="med">
    <p:wipe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1742770947"/>
      </p:ext>
    </p:extLst>
  </p:cSld>
  <p:clrMapOvr>
    <a:masterClrMapping/>
  </p:clrMapOvr>
  <p:transition spd="med">
    <p:wipe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199393271"/>
      </p:ext>
    </p:extLst>
  </p:cSld>
  <p:clrMapOvr>
    <a:masterClrMapping/>
  </p:clrMapOvr>
  <p:transition spd="med">
    <p:wipe dir="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4975" y="836613"/>
            <a:ext cx="2108200" cy="24082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175375" cy="24082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1241720750"/>
      </p:ext>
    </p:extLst>
  </p:cSld>
  <p:clrMapOvr>
    <a:masterClrMapping/>
  </p:clrMapOvr>
  <p:transition spd="med">
    <p:wipe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auto">
          <a:xfrm rot="10800000" flipH="1">
            <a:off x="7938" y="3175"/>
            <a:ext cx="9136062" cy="6854825"/>
          </a:xfrm>
          <a:prstGeom prst="rect">
            <a:avLst/>
          </a:prstGeom>
          <a:solidFill>
            <a:srgbClr val="E3D8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FFFFFF"/>
              </a:buClr>
              <a:buSzPct val="100000"/>
              <a:buFont typeface="Chalkboard" charset="0"/>
              <a:buNone/>
              <a:defRPr/>
            </a:pPr>
            <a:r>
              <a:rPr lang="en-GB" altLang="de-DE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charset="0"/>
              </a:rPr>
              <a:t> </a:t>
            </a:r>
          </a:p>
        </p:txBody>
      </p:sp>
      <p:pic>
        <p:nvPicPr>
          <p:cNvPr id="5" name="Picture 30" descr="Europa_grade_w-auf-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0625" y="933450"/>
            <a:ext cx="3309938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2" descr="europa_diagonal_w-auf-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6950" y="981075"/>
            <a:ext cx="48768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7" name="Rectangle 25"/>
          <p:cNvSpPr>
            <a:spLocks noGrp="1" noChangeArrowheads="1"/>
          </p:cNvSpPr>
          <p:nvPr>
            <p:ph type="ctrTitle" sz="quarter"/>
          </p:nvPr>
        </p:nvSpPr>
        <p:spPr>
          <a:xfrm>
            <a:off x="2266950" y="4227513"/>
            <a:ext cx="5905500" cy="876300"/>
          </a:xfrm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20725">
              <a:lnSpc>
                <a:spcPct val="90000"/>
              </a:lnSpc>
              <a:spcBef>
                <a:spcPct val="20000"/>
              </a:spcBef>
              <a:buClr>
                <a:srgbClr val="7B6E4D"/>
              </a:buClr>
              <a:defRPr/>
            </a:lvl1pPr>
          </a:lstStyle>
          <a:p>
            <a:pPr lvl="0"/>
            <a:r>
              <a:rPr lang="de-DE" altLang="de-DE" noProof="0" smtClean="0"/>
              <a:t>Titelmasterformat durch Klicken bearbeiten</a:t>
            </a:r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68538" y="6021388"/>
            <a:ext cx="5903912" cy="312737"/>
          </a:xfrm>
        </p:spPr>
        <p:txBody>
          <a:bodyPr wrap="none" lIns="0" tIns="0" rIns="0" bIns="0"/>
          <a:lstStyle>
            <a:lvl1pPr marL="0" indent="0" defTabSz="720725">
              <a:buFontTx/>
              <a:buNone/>
              <a:defRPr sz="1400">
                <a:solidFill>
                  <a:srgbClr val="7B6E4D"/>
                </a:solidFill>
                <a:cs typeface="Arial" charset="0"/>
              </a:defRPr>
            </a:lvl1pPr>
          </a:lstStyle>
          <a:p>
            <a:pPr lvl="0"/>
            <a:r>
              <a:rPr lang="de-DE" altLang="de-DE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1379283353"/>
      </p:ext>
    </p:extLst>
  </p:cSld>
  <p:clrMapOvr>
    <a:masterClrMapping/>
  </p:clrMapOvr>
  <p:transition spd="med">
    <p:wipe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2348301075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466725" y="114300"/>
            <a:ext cx="69135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385415" y="6627019"/>
            <a:ext cx="85121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423025" algn="r"/>
              </a:tabLst>
              <a:defRPr>
                <a:cs typeface="+mj-cs"/>
              </a:defRPr>
            </a:lvl1pPr>
          </a:lstStyle>
          <a:p>
            <a:pPr>
              <a:defRPr/>
            </a:pPr>
            <a:r>
              <a:rPr lang="de-DE" altLang="de-DE" dirty="0" smtClean="0"/>
              <a:t>Vechta | 11. Juni 2015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18532310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4000917894"/>
      </p:ext>
    </p:extLst>
  </p:cSld>
  <p:clrMapOvr>
    <a:masterClrMapping/>
  </p:clrMapOvr>
  <p:transition spd="med">
    <p:wipe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557338"/>
            <a:ext cx="4141788" cy="1687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51388" y="1557338"/>
            <a:ext cx="4141787" cy="1687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1606708726"/>
      </p:ext>
    </p:extLst>
  </p:cSld>
  <p:clrMapOvr>
    <a:masterClrMapping/>
  </p:clrMapOvr>
  <p:transition spd="med">
    <p:wipe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3172304332"/>
      </p:ext>
    </p:extLst>
  </p:cSld>
  <p:clrMapOvr>
    <a:masterClrMapping/>
  </p:clrMapOvr>
  <p:transition spd="med">
    <p:wipe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2758066911"/>
      </p:ext>
    </p:extLst>
  </p:cSld>
  <p:clrMapOvr>
    <a:masterClrMapping/>
  </p:clrMapOvr>
  <p:transition spd="med">
    <p:wipe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1197847994"/>
      </p:ext>
    </p:extLst>
  </p:cSld>
  <p:clrMapOvr>
    <a:masterClrMapping/>
  </p:clrMapOvr>
  <p:transition spd="med">
    <p:wipe dir="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4171253752"/>
      </p:ext>
    </p:extLst>
  </p:cSld>
  <p:clrMapOvr>
    <a:masterClrMapping/>
  </p:clrMapOvr>
  <p:transition spd="med">
    <p:wipe dir="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777436651"/>
      </p:ext>
    </p:extLst>
  </p:cSld>
  <p:clrMapOvr>
    <a:masterClrMapping/>
  </p:clrMapOvr>
  <p:transition spd="med">
    <p:wipe dir="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3587195438"/>
      </p:ext>
    </p:extLst>
  </p:cSld>
  <p:clrMapOvr>
    <a:masterClrMapping/>
  </p:clrMapOvr>
  <p:transition spd="med">
    <p:wipe dir="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4975" y="836613"/>
            <a:ext cx="2108200" cy="24082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836613"/>
            <a:ext cx="6175375" cy="240823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3868075436"/>
      </p:ext>
    </p:extLst>
  </p:cSld>
  <p:clrMapOvr>
    <a:masterClrMapping/>
  </p:clrMapOvr>
  <p:transition spd="med">
    <p:wipe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836613"/>
            <a:ext cx="8435975" cy="24082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330110537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466725" y="114300"/>
            <a:ext cx="69135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108605093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466725" y="114300"/>
            <a:ext cx="69135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3566280086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466725" y="114300"/>
            <a:ext cx="6913563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1975906476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"/>
          <p:cNvSpPr>
            <a:spLocks noChangeArrowheads="1"/>
          </p:cNvSpPr>
          <p:nvPr/>
        </p:nvSpPr>
        <p:spPr bwMode="auto">
          <a:xfrm>
            <a:off x="0" y="6597352"/>
            <a:ext cx="9144000" cy="260350"/>
          </a:xfrm>
          <a:prstGeom prst="rect">
            <a:avLst/>
          </a:prstGeom>
          <a:solidFill>
            <a:srgbClr val="E3D8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rgbClr val="7B6E4D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7B6E4D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7B6E4D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7B6E4D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7B6E4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B6E4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B6E4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B6E4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B6E4D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dirty="0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175" y="1052736"/>
            <a:ext cx="843597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dirty="0" smtClean="0"/>
              <a:t>Titelmasterformat durch Klicken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175" y="1700808"/>
            <a:ext cx="8435975" cy="168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dirty="0" smtClean="0"/>
              <a:t>Textmasterformate durch Klicken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  <a:p>
            <a:pPr lvl="3"/>
            <a:r>
              <a:rPr lang="de-DE" altLang="de-DE" dirty="0" smtClean="0"/>
              <a:t>Vierte Ebene</a:t>
            </a:r>
          </a:p>
          <a:p>
            <a:pPr lvl="4"/>
            <a:r>
              <a:rPr lang="de-DE" altLang="de-DE" dirty="0" smtClean="0"/>
              <a:t>Fünfte Ebene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5415" y="6627019"/>
            <a:ext cx="85121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423025" algn="r"/>
              </a:tabLst>
              <a:defRPr>
                <a:cs typeface="+mj-cs"/>
              </a:defRPr>
            </a:lvl1pPr>
          </a:lstStyle>
          <a:p>
            <a:pPr>
              <a:defRPr/>
            </a:pPr>
            <a:r>
              <a:rPr lang="de-DE" altLang="de-DE" dirty="0" smtClean="0"/>
              <a:t>Vechta | 11. Juni 2015</a:t>
            </a:r>
            <a:endParaRPr lang="de-DE" altLang="de-DE" dirty="0"/>
          </a:p>
        </p:txBody>
      </p:sp>
      <p:grpSp>
        <p:nvGrpSpPr>
          <p:cNvPr id="1033" name="Group 27"/>
          <p:cNvGrpSpPr>
            <a:grpSpLocks/>
          </p:cNvGrpSpPr>
          <p:nvPr/>
        </p:nvGrpSpPr>
        <p:grpSpPr bwMode="auto">
          <a:xfrm>
            <a:off x="8243888" y="6648450"/>
            <a:ext cx="701675" cy="139700"/>
            <a:chOff x="1434" y="2139"/>
            <a:chExt cx="2394" cy="493"/>
          </a:xfrm>
        </p:grpSpPr>
        <p:sp>
          <p:nvSpPr>
            <p:cNvPr id="1034" name="Rectangle 28"/>
            <p:cNvSpPr>
              <a:spLocks noChangeArrowheads="1"/>
            </p:cNvSpPr>
            <p:nvPr/>
          </p:nvSpPr>
          <p:spPr bwMode="auto">
            <a:xfrm>
              <a:off x="1434" y="2139"/>
              <a:ext cx="493" cy="493"/>
            </a:xfrm>
            <a:prstGeom prst="rect">
              <a:avLst/>
            </a:prstGeom>
            <a:solidFill>
              <a:srgbClr val="B4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dirty="0" smtClean="0"/>
            </a:p>
          </p:txBody>
        </p:sp>
        <p:sp>
          <p:nvSpPr>
            <p:cNvPr id="1035" name="Freeform 29"/>
            <p:cNvSpPr>
              <a:spLocks/>
            </p:cNvSpPr>
            <p:nvPr/>
          </p:nvSpPr>
          <p:spPr bwMode="auto">
            <a:xfrm>
              <a:off x="1482" y="2224"/>
              <a:ext cx="395" cy="323"/>
            </a:xfrm>
            <a:custGeom>
              <a:avLst/>
              <a:gdLst>
                <a:gd name="T0" fmla="*/ 395 w 395"/>
                <a:gd name="T1" fmla="*/ 323 h 323"/>
                <a:gd name="T2" fmla="*/ 395 w 395"/>
                <a:gd name="T3" fmla="*/ 0 h 323"/>
                <a:gd name="T4" fmla="*/ 270 w 395"/>
                <a:gd name="T5" fmla="*/ 0 h 323"/>
                <a:gd name="T6" fmla="*/ 200 w 395"/>
                <a:gd name="T7" fmla="*/ 241 h 323"/>
                <a:gd name="T8" fmla="*/ 124 w 395"/>
                <a:gd name="T9" fmla="*/ 0 h 323"/>
                <a:gd name="T10" fmla="*/ 0 w 395"/>
                <a:gd name="T11" fmla="*/ 0 h 323"/>
                <a:gd name="T12" fmla="*/ 0 w 395"/>
                <a:gd name="T13" fmla="*/ 323 h 323"/>
                <a:gd name="T14" fmla="*/ 71 w 395"/>
                <a:gd name="T15" fmla="*/ 323 h 323"/>
                <a:gd name="T16" fmla="*/ 71 w 395"/>
                <a:gd name="T17" fmla="*/ 54 h 323"/>
                <a:gd name="T18" fmla="*/ 158 w 395"/>
                <a:gd name="T19" fmla="*/ 323 h 323"/>
                <a:gd name="T20" fmla="*/ 231 w 395"/>
                <a:gd name="T21" fmla="*/ 323 h 323"/>
                <a:gd name="T22" fmla="*/ 319 w 395"/>
                <a:gd name="T23" fmla="*/ 54 h 323"/>
                <a:gd name="T24" fmla="*/ 319 w 395"/>
                <a:gd name="T25" fmla="*/ 323 h 323"/>
                <a:gd name="T26" fmla="*/ 395 w 395"/>
                <a:gd name="T27" fmla="*/ 323 h 3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5" h="323">
                  <a:moveTo>
                    <a:pt x="395" y="323"/>
                  </a:moveTo>
                  <a:lnTo>
                    <a:pt x="395" y="0"/>
                  </a:lnTo>
                  <a:lnTo>
                    <a:pt x="270" y="0"/>
                  </a:lnTo>
                  <a:lnTo>
                    <a:pt x="200" y="241"/>
                  </a:lnTo>
                  <a:lnTo>
                    <a:pt x="124" y="0"/>
                  </a:lnTo>
                  <a:lnTo>
                    <a:pt x="0" y="0"/>
                  </a:lnTo>
                  <a:lnTo>
                    <a:pt x="0" y="323"/>
                  </a:lnTo>
                  <a:lnTo>
                    <a:pt x="71" y="323"/>
                  </a:lnTo>
                  <a:lnTo>
                    <a:pt x="71" y="54"/>
                  </a:lnTo>
                  <a:lnTo>
                    <a:pt x="158" y="323"/>
                  </a:lnTo>
                  <a:lnTo>
                    <a:pt x="231" y="323"/>
                  </a:lnTo>
                  <a:lnTo>
                    <a:pt x="319" y="54"/>
                  </a:lnTo>
                  <a:lnTo>
                    <a:pt x="319" y="323"/>
                  </a:lnTo>
                  <a:lnTo>
                    <a:pt x="395" y="3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036" name="Rectangle 30"/>
            <p:cNvSpPr>
              <a:spLocks noChangeArrowheads="1"/>
            </p:cNvSpPr>
            <p:nvPr/>
          </p:nvSpPr>
          <p:spPr bwMode="auto">
            <a:xfrm>
              <a:off x="2068" y="2139"/>
              <a:ext cx="493" cy="4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dirty="0" smtClean="0"/>
            </a:p>
          </p:txBody>
        </p:sp>
        <p:sp>
          <p:nvSpPr>
            <p:cNvPr id="1037" name="Rectangle 31"/>
            <p:cNvSpPr>
              <a:spLocks noChangeArrowheads="1"/>
            </p:cNvSpPr>
            <p:nvPr/>
          </p:nvSpPr>
          <p:spPr bwMode="auto">
            <a:xfrm>
              <a:off x="2701" y="2139"/>
              <a:ext cx="493" cy="4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dirty="0" smtClean="0"/>
            </a:p>
          </p:txBody>
        </p:sp>
        <p:sp>
          <p:nvSpPr>
            <p:cNvPr id="1038" name="Rectangle 32"/>
            <p:cNvSpPr>
              <a:spLocks noChangeArrowheads="1"/>
            </p:cNvSpPr>
            <p:nvPr/>
          </p:nvSpPr>
          <p:spPr bwMode="auto">
            <a:xfrm>
              <a:off x="3335" y="2139"/>
              <a:ext cx="493" cy="4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dirty="0" smtClean="0"/>
            </a:p>
          </p:txBody>
        </p:sp>
        <p:sp>
          <p:nvSpPr>
            <p:cNvPr id="1039" name="Freeform 33"/>
            <p:cNvSpPr>
              <a:spLocks/>
            </p:cNvSpPr>
            <p:nvPr/>
          </p:nvSpPr>
          <p:spPr bwMode="auto">
            <a:xfrm>
              <a:off x="3460" y="2224"/>
              <a:ext cx="254" cy="323"/>
            </a:xfrm>
            <a:custGeom>
              <a:avLst/>
              <a:gdLst>
                <a:gd name="T0" fmla="*/ 254 w 254"/>
                <a:gd name="T1" fmla="*/ 323 h 323"/>
                <a:gd name="T2" fmla="*/ 254 w 254"/>
                <a:gd name="T3" fmla="*/ 0 h 323"/>
                <a:gd name="T4" fmla="*/ 216 w 254"/>
                <a:gd name="T5" fmla="*/ 0 h 323"/>
                <a:gd name="T6" fmla="*/ 216 w 254"/>
                <a:gd name="T7" fmla="*/ 281 h 323"/>
                <a:gd name="T8" fmla="*/ 56 w 254"/>
                <a:gd name="T9" fmla="*/ 0 h 323"/>
                <a:gd name="T10" fmla="*/ 0 w 254"/>
                <a:gd name="T11" fmla="*/ 0 h 323"/>
                <a:gd name="T12" fmla="*/ 0 w 254"/>
                <a:gd name="T13" fmla="*/ 323 h 323"/>
                <a:gd name="T14" fmla="*/ 37 w 254"/>
                <a:gd name="T15" fmla="*/ 323 h 323"/>
                <a:gd name="T16" fmla="*/ 37 w 254"/>
                <a:gd name="T17" fmla="*/ 42 h 323"/>
                <a:gd name="T18" fmla="*/ 198 w 254"/>
                <a:gd name="T19" fmla="*/ 323 h 323"/>
                <a:gd name="T20" fmla="*/ 254 w 254"/>
                <a:gd name="T21" fmla="*/ 323 h 3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4" h="323">
                  <a:moveTo>
                    <a:pt x="254" y="323"/>
                  </a:moveTo>
                  <a:lnTo>
                    <a:pt x="254" y="0"/>
                  </a:lnTo>
                  <a:lnTo>
                    <a:pt x="216" y="0"/>
                  </a:lnTo>
                  <a:lnTo>
                    <a:pt x="216" y="281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323"/>
                  </a:lnTo>
                  <a:lnTo>
                    <a:pt x="37" y="323"/>
                  </a:lnTo>
                  <a:lnTo>
                    <a:pt x="37" y="42"/>
                  </a:lnTo>
                  <a:lnTo>
                    <a:pt x="198" y="323"/>
                  </a:lnTo>
                  <a:lnTo>
                    <a:pt x="254" y="3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040" name="Freeform 34"/>
            <p:cNvSpPr>
              <a:spLocks noEditPoints="1"/>
            </p:cNvSpPr>
            <p:nvPr/>
          </p:nvSpPr>
          <p:spPr bwMode="auto">
            <a:xfrm>
              <a:off x="2797" y="2217"/>
              <a:ext cx="291" cy="335"/>
            </a:xfrm>
            <a:custGeom>
              <a:avLst/>
              <a:gdLst>
                <a:gd name="T0" fmla="*/ 246 w 291"/>
                <a:gd name="T1" fmla="*/ 192 h 335"/>
                <a:gd name="T2" fmla="*/ 239 w 291"/>
                <a:gd name="T3" fmla="*/ 227 h 335"/>
                <a:gd name="T4" fmla="*/ 225 w 291"/>
                <a:gd name="T5" fmla="*/ 259 h 335"/>
                <a:gd name="T6" fmla="*/ 203 w 291"/>
                <a:gd name="T7" fmla="*/ 284 h 335"/>
                <a:gd name="T8" fmla="*/ 172 w 291"/>
                <a:gd name="T9" fmla="*/ 299 h 335"/>
                <a:gd name="T10" fmla="*/ 132 w 291"/>
                <a:gd name="T11" fmla="*/ 301 h 335"/>
                <a:gd name="T12" fmla="*/ 98 w 291"/>
                <a:gd name="T13" fmla="*/ 290 h 335"/>
                <a:gd name="T14" fmla="*/ 72 w 291"/>
                <a:gd name="T15" fmla="*/ 268 h 335"/>
                <a:gd name="T16" fmla="*/ 56 w 291"/>
                <a:gd name="T17" fmla="*/ 239 h 335"/>
                <a:gd name="T18" fmla="*/ 47 w 291"/>
                <a:gd name="T19" fmla="*/ 204 h 335"/>
                <a:gd name="T20" fmla="*/ 45 w 291"/>
                <a:gd name="T21" fmla="*/ 167 h 335"/>
                <a:gd name="T22" fmla="*/ 47 w 291"/>
                <a:gd name="T23" fmla="*/ 131 h 335"/>
                <a:gd name="T24" fmla="*/ 56 w 291"/>
                <a:gd name="T25" fmla="*/ 96 h 335"/>
                <a:gd name="T26" fmla="*/ 73 w 291"/>
                <a:gd name="T27" fmla="*/ 67 h 335"/>
                <a:gd name="T28" fmla="*/ 98 w 291"/>
                <a:gd name="T29" fmla="*/ 45 h 335"/>
                <a:gd name="T30" fmla="*/ 132 w 291"/>
                <a:gd name="T31" fmla="*/ 35 h 335"/>
                <a:gd name="T32" fmla="*/ 173 w 291"/>
                <a:gd name="T33" fmla="*/ 37 h 335"/>
                <a:gd name="T34" fmla="*/ 203 w 291"/>
                <a:gd name="T35" fmla="*/ 51 h 335"/>
                <a:gd name="T36" fmla="*/ 226 w 291"/>
                <a:gd name="T37" fmla="*/ 76 h 335"/>
                <a:gd name="T38" fmla="*/ 239 w 291"/>
                <a:gd name="T39" fmla="*/ 107 h 335"/>
                <a:gd name="T40" fmla="*/ 246 w 291"/>
                <a:gd name="T41" fmla="*/ 142 h 335"/>
                <a:gd name="T42" fmla="*/ 291 w 291"/>
                <a:gd name="T43" fmla="*/ 166 h 335"/>
                <a:gd name="T44" fmla="*/ 287 w 291"/>
                <a:gd name="T45" fmla="*/ 116 h 335"/>
                <a:gd name="T46" fmla="*/ 273 w 291"/>
                <a:gd name="T47" fmla="*/ 72 h 335"/>
                <a:gd name="T48" fmla="*/ 247 w 291"/>
                <a:gd name="T49" fmla="*/ 37 h 335"/>
                <a:gd name="T50" fmla="*/ 213 w 291"/>
                <a:gd name="T51" fmla="*/ 12 h 335"/>
                <a:gd name="T52" fmla="*/ 164 w 291"/>
                <a:gd name="T53" fmla="*/ 1 h 335"/>
                <a:gd name="T54" fmla="*/ 111 w 291"/>
                <a:gd name="T55" fmla="*/ 4 h 335"/>
                <a:gd name="T56" fmla="*/ 68 w 291"/>
                <a:gd name="T57" fmla="*/ 20 h 335"/>
                <a:gd name="T58" fmla="*/ 36 w 291"/>
                <a:gd name="T59" fmla="*/ 50 h 335"/>
                <a:gd name="T60" fmla="*/ 14 w 291"/>
                <a:gd name="T61" fmla="*/ 89 h 335"/>
                <a:gd name="T62" fmla="*/ 3 w 291"/>
                <a:gd name="T63" fmla="*/ 134 h 335"/>
                <a:gd name="T64" fmla="*/ 1 w 291"/>
                <a:gd name="T65" fmla="*/ 185 h 335"/>
                <a:gd name="T66" fmla="*/ 9 w 291"/>
                <a:gd name="T67" fmla="*/ 234 h 335"/>
                <a:gd name="T68" fmla="*/ 26 w 291"/>
                <a:gd name="T69" fmla="*/ 275 h 335"/>
                <a:gd name="T70" fmla="*/ 55 w 291"/>
                <a:gd name="T71" fmla="*/ 306 h 335"/>
                <a:gd name="T72" fmla="*/ 95 w 291"/>
                <a:gd name="T73" fmla="*/ 328 h 335"/>
                <a:gd name="T74" fmla="*/ 146 w 291"/>
                <a:gd name="T75" fmla="*/ 335 h 335"/>
                <a:gd name="T76" fmla="*/ 197 w 291"/>
                <a:gd name="T77" fmla="*/ 327 h 335"/>
                <a:gd name="T78" fmla="*/ 237 w 291"/>
                <a:gd name="T79" fmla="*/ 306 h 335"/>
                <a:gd name="T80" fmla="*/ 265 w 291"/>
                <a:gd name="T81" fmla="*/ 274 h 335"/>
                <a:gd name="T82" fmla="*/ 283 w 291"/>
                <a:gd name="T83" fmla="*/ 232 h 335"/>
                <a:gd name="T84" fmla="*/ 291 w 291"/>
                <a:gd name="T85" fmla="*/ 183 h 3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91" h="335">
                  <a:moveTo>
                    <a:pt x="247" y="167"/>
                  </a:moveTo>
                  <a:lnTo>
                    <a:pt x="247" y="179"/>
                  </a:lnTo>
                  <a:lnTo>
                    <a:pt x="246" y="192"/>
                  </a:lnTo>
                  <a:lnTo>
                    <a:pt x="244" y="204"/>
                  </a:lnTo>
                  <a:lnTo>
                    <a:pt x="242" y="216"/>
                  </a:lnTo>
                  <a:lnTo>
                    <a:pt x="239" y="227"/>
                  </a:lnTo>
                  <a:lnTo>
                    <a:pt x="235" y="239"/>
                  </a:lnTo>
                  <a:lnTo>
                    <a:pt x="231" y="249"/>
                  </a:lnTo>
                  <a:lnTo>
                    <a:pt x="225" y="259"/>
                  </a:lnTo>
                  <a:lnTo>
                    <a:pt x="219" y="268"/>
                  </a:lnTo>
                  <a:lnTo>
                    <a:pt x="211" y="277"/>
                  </a:lnTo>
                  <a:lnTo>
                    <a:pt x="203" y="284"/>
                  </a:lnTo>
                  <a:lnTo>
                    <a:pt x="194" y="290"/>
                  </a:lnTo>
                  <a:lnTo>
                    <a:pt x="184" y="295"/>
                  </a:lnTo>
                  <a:lnTo>
                    <a:pt x="172" y="299"/>
                  </a:lnTo>
                  <a:lnTo>
                    <a:pt x="159" y="301"/>
                  </a:lnTo>
                  <a:lnTo>
                    <a:pt x="146" y="302"/>
                  </a:lnTo>
                  <a:lnTo>
                    <a:pt x="132" y="301"/>
                  </a:lnTo>
                  <a:lnTo>
                    <a:pt x="119" y="299"/>
                  </a:lnTo>
                  <a:lnTo>
                    <a:pt x="108" y="295"/>
                  </a:lnTo>
                  <a:lnTo>
                    <a:pt x="98" y="290"/>
                  </a:lnTo>
                  <a:lnTo>
                    <a:pt x="89" y="284"/>
                  </a:lnTo>
                  <a:lnTo>
                    <a:pt x="81" y="277"/>
                  </a:lnTo>
                  <a:lnTo>
                    <a:pt x="72" y="268"/>
                  </a:lnTo>
                  <a:lnTo>
                    <a:pt x="66" y="259"/>
                  </a:lnTo>
                  <a:lnTo>
                    <a:pt x="61" y="249"/>
                  </a:lnTo>
                  <a:lnTo>
                    <a:pt x="56" y="239"/>
                  </a:lnTo>
                  <a:lnTo>
                    <a:pt x="53" y="227"/>
                  </a:lnTo>
                  <a:lnTo>
                    <a:pt x="50" y="215"/>
                  </a:lnTo>
                  <a:lnTo>
                    <a:pt x="47" y="204"/>
                  </a:lnTo>
                  <a:lnTo>
                    <a:pt x="46" y="192"/>
                  </a:lnTo>
                  <a:lnTo>
                    <a:pt x="45" y="179"/>
                  </a:lnTo>
                  <a:lnTo>
                    <a:pt x="45" y="167"/>
                  </a:lnTo>
                  <a:lnTo>
                    <a:pt x="45" y="155"/>
                  </a:lnTo>
                  <a:lnTo>
                    <a:pt x="46" y="142"/>
                  </a:lnTo>
                  <a:lnTo>
                    <a:pt x="47" y="131"/>
                  </a:lnTo>
                  <a:lnTo>
                    <a:pt x="50" y="119"/>
                  </a:lnTo>
                  <a:lnTo>
                    <a:pt x="53" y="108"/>
                  </a:lnTo>
                  <a:lnTo>
                    <a:pt x="56" y="96"/>
                  </a:lnTo>
                  <a:lnTo>
                    <a:pt x="61" y="86"/>
                  </a:lnTo>
                  <a:lnTo>
                    <a:pt x="66" y="76"/>
                  </a:lnTo>
                  <a:lnTo>
                    <a:pt x="73" y="67"/>
                  </a:lnTo>
                  <a:lnTo>
                    <a:pt x="81" y="58"/>
                  </a:lnTo>
                  <a:lnTo>
                    <a:pt x="89" y="51"/>
                  </a:lnTo>
                  <a:lnTo>
                    <a:pt x="98" y="45"/>
                  </a:lnTo>
                  <a:lnTo>
                    <a:pt x="108" y="40"/>
                  </a:lnTo>
                  <a:lnTo>
                    <a:pt x="119" y="37"/>
                  </a:lnTo>
                  <a:lnTo>
                    <a:pt x="132" y="35"/>
                  </a:lnTo>
                  <a:lnTo>
                    <a:pt x="146" y="34"/>
                  </a:lnTo>
                  <a:lnTo>
                    <a:pt x="159" y="35"/>
                  </a:lnTo>
                  <a:lnTo>
                    <a:pt x="173" y="37"/>
                  </a:lnTo>
                  <a:lnTo>
                    <a:pt x="184" y="40"/>
                  </a:lnTo>
                  <a:lnTo>
                    <a:pt x="194" y="45"/>
                  </a:lnTo>
                  <a:lnTo>
                    <a:pt x="203" y="51"/>
                  </a:lnTo>
                  <a:lnTo>
                    <a:pt x="213" y="58"/>
                  </a:lnTo>
                  <a:lnTo>
                    <a:pt x="220" y="67"/>
                  </a:lnTo>
                  <a:lnTo>
                    <a:pt x="226" y="76"/>
                  </a:lnTo>
                  <a:lnTo>
                    <a:pt x="231" y="85"/>
                  </a:lnTo>
                  <a:lnTo>
                    <a:pt x="236" y="95"/>
                  </a:lnTo>
                  <a:lnTo>
                    <a:pt x="239" y="107"/>
                  </a:lnTo>
                  <a:lnTo>
                    <a:pt x="242" y="118"/>
                  </a:lnTo>
                  <a:lnTo>
                    <a:pt x="244" y="130"/>
                  </a:lnTo>
                  <a:lnTo>
                    <a:pt x="246" y="142"/>
                  </a:lnTo>
                  <a:lnTo>
                    <a:pt x="247" y="155"/>
                  </a:lnTo>
                  <a:lnTo>
                    <a:pt x="247" y="167"/>
                  </a:lnTo>
                  <a:close/>
                  <a:moveTo>
                    <a:pt x="291" y="166"/>
                  </a:moveTo>
                  <a:lnTo>
                    <a:pt x="291" y="149"/>
                  </a:lnTo>
                  <a:lnTo>
                    <a:pt x="289" y="131"/>
                  </a:lnTo>
                  <a:lnTo>
                    <a:pt x="287" y="116"/>
                  </a:lnTo>
                  <a:lnTo>
                    <a:pt x="283" y="100"/>
                  </a:lnTo>
                  <a:lnTo>
                    <a:pt x="279" y="86"/>
                  </a:lnTo>
                  <a:lnTo>
                    <a:pt x="273" y="72"/>
                  </a:lnTo>
                  <a:lnTo>
                    <a:pt x="266" y="59"/>
                  </a:lnTo>
                  <a:lnTo>
                    <a:pt x="258" y="47"/>
                  </a:lnTo>
                  <a:lnTo>
                    <a:pt x="247" y="37"/>
                  </a:lnTo>
                  <a:lnTo>
                    <a:pt x="237" y="28"/>
                  </a:lnTo>
                  <a:lnTo>
                    <a:pt x="225" y="19"/>
                  </a:lnTo>
                  <a:lnTo>
                    <a:pt x="213" y="12"/>
                  </a:lnTo>
                  <a:lnTo>
                    <a:pt x="197" y="7"/>
                  </a:lnTo>
                  <a:lnTo>
                    <a:pt x="182" y="3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8" y="1"/>
                  </a:lnTo>
                  <a:lnTo>
                    <a:pt x="111" y="4"/>
                  </a:lnTo>
                  <a:lnTo>
                    <a:pt x="96" y="8"/>
                  </a:lnTo>
                  <a:lnTo>
                    <a:pt x="82" y="13"/>
                  </a:lnTo>
                  <a:lnTo>
                    <a:pt x="68" y="20"/>
                  </a:lnTo>
                  <a:lnTo>
                    <a:pt x="56" y="30"/>
                  </a:lnTo>
                  <a:lnTo>
                    <a:pt x="46" y="39"/>
                  </a:lnTo>
                  <a:lnTo>
                    <a:pt x="36" y="50"/>
                  </a:lnTo>
                  <a:lnTo>
                    <a:pt x="27" y="61"/>
                  </a:lnTo>
                  <a:lnTo>
                    <a:pt x="20" y="75"/>
                  </a:lnTo>
                  <a:lnTo>
                    <a:pt x="14" y="89"/>
                  </a:lnTo>
                  <a:lnTo>
                    <a:pt x="9" y="103"/>
                  </a:lnTo>
                  <a:lnTo>
                    <a:pt x="5" y="119"/>
                  </a:lnTo>
                  <a:lnTo>
                    <a:pt x="3" y="134"/>
                  </a:lnTo>
                  <a:lnTo>
                    <a:pt x="1" y="151"/>
                  </a:lnTo>
                  <a:lnTo>
                    <a:pt x="0" y="168"/>
                  </a:lnTo>
                  <a:lnTo>
                    <a:pt x="1" y="185"/>
                  </a:lnTo>
                  <a:lnTo>
                    <a:pt x="2" y="202"/>
                  </a:lnTo>
                  <a:lnTo>
                    <a:pt x="5" y="218"/>
                  </a:lnTo>
                  <a:lnTo>
                    <a:pt x="9" y="234"/>
                  </a:lnTo>
                  <a:lnTo>
                    <a:pt x="13" y="248"/>
                  </a:lnTo>
                  <a:lnTo>
                    <a:pt x="19" y="261"/>
                  </a:lnTo>
                  <a:lnTo>
                    <a:pt x="26" y="275"/>
                  </a:lnTo>
                  <a:lnTo>
                    <a:pt x="35" y="286"/>
                  </a:lnTo>
                  <a:lnTo>
                    <a:pt x="45" y="297"/>
                  </a:lnTo>
                  <a:lnTo>
                    <a:pt x="55" y="306"/>
                  </a:lnTo>
                  <a:lnTo>
                    <a:pt x="67" y="314"/>
                  </a:lnTo>
                  <a:lnTo>
                    <a:pt x="81" y="322"/>
                  </a:lnTo>
                  <a:lnTo>
                    <a:pt x="95" y="328"/>
                  </a:lnTo>
                  <a:lnTo>
                    <a:pt x="110" y="332"/>
                  </a:lnTo>
                  <a:lnTo>
                    <a:pt x="128" y="334"/>
                  </a:lnTo>
                  <a:lnTo>
                    <a:pt x="146" y="335"/>
                  </a:lnTo>
                  <a:lnTo>
                    <a:pt x="164" y="334"/>
                  </a:lnTo>
                  <a:lnTo>
                    <a:pt x="181" y="332"/>
                  </a:lnTo>
                  <a:lnTo>
                    <a:pt x="197" y="327"/>
                  </a:lnTo>
                  <a:lnTo>
                    <a:pt x="211" y="322"/>
                  </a:lnTo>
                  <a:lnTo>
                    <a:pt x="225" y="314"/>
                  </a:lnTo>
                  <a:lnTo>
                    <a:pt x="237" y="306"/>
                  </a:lnTo>
                  <a:lnTo>
                    <a:pt x="247" y="296"/>
                  </a:lnTo>
                  <a:lnTo>
                    <a:pt x="256" y="285"/>
                  </a:lnTo>
                  <a:lnTo>
                    <a:pt x="265" y="274"/>
                  </a:lnTo>
                  <a:lnTo>
                    <a:pt x="272" y="260"/>
                  </a:lnTo>
                  <a:lnTo>
                    <a:pt x="278" y="246"/>
                  </a:lnTo>
                  <a:lnTo>
                    <a:pt x="283" y="232"/>
                  </a:lnTo>
                  <a:lnTo>
                    <a:pt x="287" y="216"/>
                  </a:lnTo>
                  <a:lnTo>
                    <a:pt x="289" y="200"/>
                  </a:lnTo>
                  <a:lnTo>
                    <a:pt x="291" y="183"/>
                  </a:lnTo>
                  <a:lnTo>
                    <a:pt x="291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041" name="Freeform 35"/>
            <p:cNvSpPr>
              <a:spLocks/>
            </p:cNvSpPr>
            <p:nvPr/>
          </p:nvSpPr>
          <p:spPr bwMode="auto">
            <a:xfrm>
              <a:off x="2192" y="2218"/>
              <a:ext cx="260" cy="334"/>
            </a:xfrm>
            <a:custGeom>
              <a:avLst/>
              <a:gdLst>
                <a:gd name="T0" fmla="*/ 215 w 260"/>
                <a:gd name="T1" fmla="*/ 242 h 334"/>
                <a:gd name="T2" fmla="*/ 213 w 260"/>
                <a:gd name="T3" fmla="*/ 254 h 334"/>
                <a:gd name="T4" fmla="*/ 209 w 260"/>
                <a:gd name="T5" fmla="*/ 265 h 334"/>
                <a:gd name="T6" fmla="*/ 202 w 260"/>
                <a:gd name="T7" fmla="*/ 275 h 334"/>
                <a:gd name="T8" fmla="*/ 193 w 260"/>
                <a:gd name="T9" fmla="*/ 283 h 334"/>
                <a:gd name="T10" fmla="*/ 183 w 260"/>
                <a:gd name="T11" fmla="*/ 290 h 334"/>
                <a:gd name="T12" fmla="*/ 171 w 260"/>
                <a:gd name="T13" fmla="*/ 295 h 334"/>
                <a:gd name="T14" fmla="*/ 158 w 260"/>
                <a:gd name="T15" fmla="*/ 298 h 334"/>
                <a:gd name="T16" fmla="*/ 143 w 260"/>
                <a:gd name="T17" fmla="*/ 299 h 334"/>
                <a:gd name="T18" fmla="*/ 118 w 260"/>
                <a:gd name="T19" fmla="*/ 296 h 334"/>
                <a:gd name="T20" fmla="*/ 96 w 260"/>
                <a:gd name="T21" fmla="*/ 288 h 334"/>
                <a:gd name="T22" fmla="*/ 79 w 260"/>
                <a:gd name="T23" fmla="*/ 275 h 334"/>
                <a:gd name="T24" fmla="*/ 66 w 260"/>
                <a:gd name="T25" fmla="*/ 257 h 334"/>
                <a:gd name="T26" fmla="*/ 56 w 260"/>
                <a:gd name="T27" fmla="*/ 238 h 334"/>
                <a:gd name="T28" fmla="*/ 49 w 260"/>
                <a:gd name="T29" fmla="*/ 215 h 334"/>
                <a:gd name="T30" fmla="*/ 46 w 260"/>
                <a:gd name="T31" fmla="*/ 193 h 334"/>
                <a:gd name="T32" fmla="*/ 45 w 260"/>
                <a:gd name="T33" fmla="*/ 168 h 334"/>
                <a:gd name="T34" fmla="*/ 46 w 260"/>
                <a:gd name="T35" fmla="*/ 144 h 334"/>
                <a:gd name="T36" fmla="*/ 50 w 260"/>
                <a:gd name="T37" fmla="*/ 121 h 334"/>
                <a:gd name="T38" fmla="*/ 57 w 260"/>
                <a:gd name="T39" fmla="*/ 98 h 334"/>
                <a:gd name="T40" fmla="*/ 68 w 260"/>
                <a:gd name="T41" fmla="*/ 78 h 334"/>
                <a:gd name="T42" fmla="*/ 81 w 260"/>
                <a:gd name="T43" fmla="*/ 60 h 334"/>
                <a:gd name="T44" fmla="*/ 98 w 260"/>
                <a:gd name="T45" fmla="*/ 47 h 334"/>
                <a:gd name="T46" fmla="*/ 119 w 260"/>
                <a:gd name="T47" fmla="*/ 38 h 334"/>
                <a:gd name="T48" fmla="*/ 144 w 260"/>
                <a:gd name="T49" fmla="*/ 35 h 334"/>
                <a:gd name="T50" fmla="*/ 169 w 260"/>
                <a:gd name="T51" fmla="*/ 38 h 334"/>
                <a:gd name="T52" fmla="*/ 190 w 260"/>
                <a:gd name="T53" fmla="*/ 48 h 334"/>
                <a:gd name="T54" fmla="*/ 200 w 260"/>
                <a:gd name="T55" fmla="*/ 55 h 334"/>
                <a:gd name="T56" fmla="*/ 206 w 260"/>
                <a:gd name="T57" fmla="*/ 65 h 334"/>
                <a:gd name="T58" fmla="*/ 211 w 260"/>
                <a:gd name="T59" fmla="*/ 76 h 334"/>
                <a:gd name="T60" fmla="*/ 214 w 260"/>
                <a:gd name="T61" fmla="*/ 89 h 334"/>
                <a:gd name="T62" fmla="*/ 257 w 260"/>
                <a:gd name="T63" fmla="*/ 78 h 334"/>
                <a:gd name="T64" fmla="*/ 251 w 260"/>
                <a:gd name="T65" fmla="*/ 58 h 334"/>
                <a:gd name="T66" fmla="*/ 242 w 260"/>
                <a:gd name="T67" fmla="*/ 41 h 334"/>
                <a:gd name="T68" fmla="*/ 228 w 260"/>
                <a:gd name="T69" fmla="*/ 28 h 334"/>
                <a:gd name="T70" fmla="*/ 212 w 260"/>
                <a:gd name="T71" fmla="*/ 16 h 334"/>
                <a:gd name="T72" fmla="*/ 195 w 260"/>
                <a:gd name="T73" fmla="*/ 8 h 334"/>
                <a:gd name="T74" fmla="*/ 175 w 260"/>
                <a:gd name="T75" fmla="*/ 3 h 334"/>
                <a:gd name="T76" fmla="*/ 155 w 260"/>
                <a:gd name="T77" fmla="*/ 1 h 334"/>
                <a:gd name="T78" fmla="*/ 127 w 260"/>
                <a:gd name="T79" fmla="*/ 1 h 334"/>
                <a:gd name="T80" fmla="*/ 95 w 260"/>
                <a:gd name="T81" fmla="*/ 8 h 334"/>
                <a:gd name="T82" fmla="*/ 69 w 260"/>
                <a:gd name="T83" fmla="*/ 23 h 334"/>
                <a:gd name="T84" fmla="*/ 46 w 260"/>
                <a:gd name="T85" fmla="*/ 41 h 334"/>
                <a:gd name="T86" fmla="*/ 28 w 260"/>
                <a:gd name="T87" fmla="*/ 65 h 334"/>
                <a:gd name="T88" fmla="*/ 14 w 260"/>
                <a:gd name="T89" fmla="*/ 92 h 334"/>
                <a:gd name="T90" fmla="*/ 5 w 260"/>
                <a:gd name="T91" fmla="*/ 122 h 334"/>
                <a:gd name="T92" fmla="*/ 1 w 260"/>
                <a:gd name="T93" fmla="*/ 154 h 334"/>
                <a:gd name="T94" fmla="*/ 1 w 260"/>
                <a:gd name="T95" fmla="*/ 186 h 334"/>
                <a:gd name="T96" fmla="*/ 5 w 260"/>
                <a:gd name="T97" fmla="*/ 219 h 334"/>
                <a:gd name="T98" fmla="*/ 13 w 260"/>
                <a:gd name="T99" fmla="*/ 248 h 334"/>
                <a:gd name="T100" fmla="*/ 26 w 260"/>
                <a:gd name="T101" fmla="*/ 275 h 334"/>
                <a:gd name="T102" fmla="*/ 43 w 260"/>
                <a:gd name="T103" fmla="*/ 296 h 334"/>
                <a:gd name="T104" fmla="*/ 66 w 260"/>
                <a:gd name="T105" fmla="*/ 313 h 334"/>
                <a:gd name="T106" fmla="*/ 92 w 260"/>
                <a:gd name="T107" fmla="*/ 326 h 334"/>
                <a:gd name="T108" fmla="*/ 124 w 260"/>
                <a:gd name="T109" fmla="*/ 333 h 334"/>
                <a:gd name="T110" fmla="*/ 154 w 260"/>
                <a:gd name="T111" fmla="*/ 333 h 334"/>
                <a:gd name="T112" fmla="*/ 175 w 260"/>
                <a:gd name="T113" fmla="*/ 331 h 334"/>
                <a:gd name="T114" fmla="*/ 195 w 260"/>
                <a:gd name="T115" fmla="*/ 326 h 334"/>
                <a:gd name="T116" fmla="*/ 213 w 260"/>
                <a:gd name="T117" fmla="*/ 318 h 334"/>
                <a:gd name="T118" fmla="*/ 228 w 260"/>
                <a:gd name="T119" fmla="*/ 307 h 334"/>
                <a:gd name="T120" fmla="*/ 242 w 260"/>
                <a:gd name="T121" fmla="*/ 293 h 334"/>
                <a:gd name="T122" fmla="*/ 252 w 260"/>
                <a:gd name="T123" fmla="*/ 276 h 334"/>
                <a:gd name="T124" fmla="*/ 258 w 260"/>
                <a:gd name="T125" fmla="*/ 254 h 3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60" h="334">
                  <a:moveTo>
                    <a:pt x="260" y="242"/>
                  </a:moveTo>
                  <a:lnTo>
                    <a:pt x="215" y="242"/>
                  </a:lnTo>
                  <a:lnTo>
                    <a:pt x="214" y="248"/>
                  </a:lnTo>
                  <a:lnTo>
                    <a:pt x="213" y="254"/>
                  </a:lnTo>
                  <a:lnTo>
                    <a:pt x="211" y="260"/>
                  </a:lnTo>
                  <a:lnTo>
                    <a:pt x="209" y="265"/>
                  </a:lnTo>
                  <a:lnTo>
                    <a:pt x="206" y="270"/>
                  </a:lnTo>
                  <a:lnTo>
                    <a:pt x="202" y="275"/>
                  </a:lnTo>
                  <a:lnTo>
                    <a:pt x="199" y="280"/>
                  </a:lnTo>
                  <a:lnTo>
                    <a:pt x="193" y="283"/>
                  </a:lnTo>
                  <a:lnTo>
                    <a:pt x="188" y="287"/>
                  </a:lnTo>
                  <a:lnTo>
                    <a:pt x="183" y="290"/>
                  </a:lnTo>
                  <a:lnTo>
                    <a:pt x="177" y="293"/>
                  </a:lnTo>
                  <a:lnTo>
                    <a:pt x="171" y="295"/>
                  </a:lnTo>
                  <a:lnTo>
                    <a:pt x="165" y="297"/>
                  </a:lnTo>
                  <a:lnTo>
                    <a:pt x="158" y="298"/>
                  </a:lnTo>
                  <a:lnTo>
                    <a:pt x="151" y="299"/>
                  </a:lnTo>
                  <a:lnTo>
                    <a:pt x="143" y="299"/>
                  </a:lnTo>
                  <a:lnTo>
                    <a:pt x="130" y="298"/>
                  </a:lnTo>
                  <a:lnTo>
                    <a:pt x="118" y="296"/>
                  </a:lnTo>
                  <a:lnTo>
                    <a:pt x="107" y="292"/>
                  </a:lnTo>
                  <a:lnTo>
                    <a:pt x="96" y="288"/>
                  </a:lnTo>
                  <a:lnTo>
                    <a:pt x="87" y="282"/>
                  </a:lnTo>
                  <a:lnTo>
                    <a:pt x="79" y="275"/>
                  </a:lnTo>
                  <a:lnTo>
                    <a:pt x="72" y="266"/>
                  </a:lnTo>
                  <a:lnTo>
                    <a:pt x="66" y="257"/>
                  </a:lnTo>
                  <a:lnTo>
                    <a:pt x="60" y="248"/>
                  </a:lnTo>
                  <a:lnTo>
                    <a:pt x="56" y="238"/>
                  </a:lnTo>
                  <a:lnTo>
                    <a:pt x="52" y="226"/>
                  </a:lnTo>
                  <a:lnTo>
                    <a:pt x="49" y="215"/>
                  </a:lnTo>
                  <a:lnTo>
                    <a:pt x="47" y="204"/>
                  </a:lnTo>
                  <a:lnTo>
                    <a:pt x="46" y="193"/>
                  </a:lnTo>
                  <a:lnTo>
                    <a:pt x="45" y="180"/>
                  </a:lnTo>
                  <a:lnTo>
                    <a:pt x="45" y="168"/>
                  </a:lnTo>
                  <a:lnTo>
                    <a:pt x="45" y="157"/>
                  </a:lnTo>
                  <a:lnTo>
                    <a:pt x="46" y="144"/>
                  </a:lnTo>
                  <a:lnTo>
                    <a:pt x="48" y="133"/>
                  </a:lnTo>
                  <a:lnTo>
                    <a:pt x="50" y="121"/>
                  </a:lnTo>
                  <a:lnTo>
                    <a:pt x="53" y="110"/>
                  </a:lnTo>
                  <a:lnTo>
                    <a:pt x="57" y="98"/>
                  </a:lnTo>
                  <a:lnTo>
                    <a:pt x="62" y="88"/>
                  </a:lnTo>
                  <a:lnTo>
                    <a:pt x="68" y="78"/>
                  </a:lnTo>
                  <a:lnTo>
                    <a:pt x="74" y="69"/>
                  </a:lnTo>
                  <a:lnTo>
                    <a:pt x="81" y="60"/>
                  </a:lnTo>
                  <a:lnTo>
                    <a:pt x="89" y="53"/>
                  </a:lnTo>
                  <a:lnTo>
                    <a:pt x="98" y="47"/>
                  </a:lnTo>
                  <a:lnTo>
                    <a:pt x="109" y="42"/>
                  </a:lnTo>
                  <a:lnTo>
                    <a:pt x="119" y="38"/>
                  </a:lnTo>
                  <a:lnTo>
                    <a:pt x="131" y="36"/>
                  </a:lnTo>
                  <a:lnTo>
                    <a:pt x="144" y="35"/>
                  </a:lnTo>
                  <a:lnTo>
                    <a:pt x="157" y="36"/>
                  </a:lnTo>
                  <a:lnTo>
                    <a:pt x="169" y="38"/>
                  </a:lnTo>
                  <a:lnTo>
                    <a:pt x="180" y="42"/>
                  </a:lnTo>
                  <a:lnTo>
                    <a:pt x="190" y="48"/>
                  </a:lnTo>
                  <a:lnTo>
                    <a:pt x="195" y="51"/>
                  </a:lnTo>
                  <a:lnTo>
                    <a:pt x="200" y="55"/>
                  </a:lnTo>
                  <a:lnTo>
                    <a:pt x="203" y="59"/>
                  </a:lnTo>
                  <a:lnTo>
                    <a:pt x="206" y="65"/>
                  </a:lnTo>
                  <a:lnTo>
                    <a:pt x="209" y="70"/>
                  </a:lnTo>
                  <a:lnTo>
                    <a:pt x="211" y="76"/>
                  </a:lnTo>
                  <a:lnTo>
                    <a:pt x="213" y="82"/>
                  </a:lnTo>
                  <a:lnTo>
                    <a:pt x="214" y="89"/>
                  </a:lnTo>
                  <a:lnTo>
                    <a:pt x="258" y="89"/>
                  </a:lnTo>
                  <a:lnTo>
                    <a:pt x="257" y="78"/>
                  </a:lnTo>
                  <a:lnTo>
                    <a:pt x="255" y="68"/>
                  </a:lnTo>
                  <a:lnTo>
                    <a:pt x="251" y="58"/>
                  </a:lnTo>
                  <a:lnTo>
                    <a:pt x="247" y="49"/>
                  </a:lnTo>
                  <a:lnTo>
                    <a:pt x="242" y="41"/>
                  </a:lnTo>
                  <a:lnTo>
                    <a:pt x="235" y="34"/>
                  </a:lnTo>
                  <a:lnTo>
                    <a:pt x="228" y="28"/>
                  </a:lnTo>
                  <a:lnTo>
                    <a:pt x="221" y="22"/>
                  </a:lnTo>
                  <a:lnTo>
                    <a:pt x="212" y="16"/>
                  </a:lnTo>
                  <a:lnTo>
                    <a:pt x="204" y="12"/>
                  </a:lnTo>
                  <a:lnTo>
                    <a:pt x="195" y="8"/>
                  </a:lnTo>
                  <a:lnTo>
                    <a:pt x="184" y="6"/>
                  </a:lnTo>
                  <a:lnTo>
                    <a:pt x="175" y="3"/>
                  </a:lnTo>
                  <a:lnTo>
                    <a:pt x="165" y="2"/>
                  </a:lnTo>
                  <a:lnTo>
                    <a:pt x="155" y="1"/>
                  </a:lnTo>
                  <a:lnTo>
                    <a:pt x="144" y="0"/>
                  </a:lnTo>
                  <a:lnTo>
                    <a:pt x="127" y="1"/>
                  </a:lnTo>
                  <a:lnTo>
                    <a:pt x="111" y="4"/>
                  </a:lnTo>
                  <a:lnTo>
                    <a:pt x="95" y="8"/>
                  </a:lnTo>
                  <a:lnTo>
                    <a:pt x="81" y="14"/>
                  </a:lnTo>
                  <a:lnTo>
                    <a:pt x="69" y="23"/>
                  </a:lnTo>
                  <a:lnTo>
                    <a:pt x="56" y="31"/>
                  </a:lnTo>
                  <a:lnTo>
                    <a:pt x="46" y="41"/>
                  </a:lnTo>
                  <a:lnTo>
                    <a:pt x="36" y="52"/>
                  </a:lnTo>
                  <a:lnTo>
                    <a:pt x="28" y="65"/>
                  </a:lnTo>
                  <a:lnTo>
                    <a:pt x="21" y="78"/>
                  </a:lnTo>
                  <a:lnTo>
                    <a:pt x="14" y="92"/>
                  </a:lnTo>
                  <a:lnTo>
                    <a:pt x="9" y="107"/>
                  </a:lnTo>
                  <a:lnTo>
                    <a:pt x="5" y="122"/>
                  </a:lnTo>
                  <a:lnTo>
                    <a:pt x="3" y="137"/>
                  </a:lnTo>
                  <a:lnTo>
                    <a:pt x="1" y="154"/>
                  </a:lnTo>
                  <a:lnTo>
                    <a:pt x="0" y="170"/>
                  </a:lnTo>
                  <a:lnTo>
                    <a:pt x="1" y="186"/>
                  </a:lnTo>
                  <a:lnTo>
                    <a:pt x="2" y="203"/>
                  </a:lnTo>
                  <a:lnTo>
                    <a:pt x="5" y="219"/>
                  </a:lnTo>
                  <a:lnTo>
                    <a:pt x="8" y="234"/>
                  </a:lnTo>
                  <a:lnTo>
                    <a:pt x="13" y="248"/>
                  </a:lnTo>
                  <a:lnTo>
                    <a:pt x="20" y="262"/>
                  </a:lnTo>
                  <a:lnTo>
                    <a:pt x="26" y="275"/>
                  </a:lnTo>
                  <a:lnTo>
                    <a:pt x="34" y="286"/>
                  </a:lnTo>
                  <a:lnTo>
                    <a:pt x="43" y="296"/>
                  </a:lnTo>
                  <a:lnTo>
                    <a:pt x="53" y="305"/>
                  </a:lnTo>
                  <a:lnTo>
                    <a:pt x="66" y="313"/>
                  </a:lnTo>
                  <a:lnTo>
                    <a:pt x="78" y="321"/>
                  </a:lnTo>
                  <a:lnTo>
                    <a:pt x="92" y="326"/>
                  </a:lnTo>
                  <a:lnTo>
                    <a:pt x="108" y="330"/>
                  </a:lnTo>
                  <a:lnTo>
                    <a:pt x="124" y="333"/>
                  </a:lnTo>
                  <a:lnTo>
                    <a:pt x="142" y="334"/>
                  </a:lnTo>
                  <a:lnTo>
                    <a:pt x="154" y="333"/>
                  </a:lnTo>
                  <a:lnTo>
                    <a:pt x="164" y="332"/>
                  </a:lnTo>
                  <a:lnTo>
                    <a:pt x="175" y="331"/>
                  </a:lnTo>
                  <a:lnTo>
                    <a:pt x="185" y="329"/>
                  </a:lnTo>
                  <a:lnTo>
                    <a:pt x="195" y="326"/>
                  </a:lnTo>
                  <a:lnTo>
                    <a:pt x="204" y="323"/>
                  </a:lnTo>
                  <a:lnTo>
                    <a:pt x="213" y="318"/>
                  </a:lnTo>
                  <a:lnTo>
                    <a:pt x="221" y="313"/>
                  </a:lnTo>
                  <a:lnTo>
                    <a:pt x="228" y="307"/>
                  </a:lnTo>
                  <a:lnTo>
                    <a:pt x="235" y="300"/>
                  </a:lnTo>
                  <a:lnTo>
                    <a:pt x="242" y="293"/>
                  </a:lnTo>
                  <a:lnTo>
                    <a:pt x="247" y="285"/>
                  </a:lnTo>
                  <a:lnTo>
                    <a:pt x="252" y="276"/>
                  </a:lnTo>
                  <a:lnTo>
                    <a:pt x="255" y="265"/>
                  </a:lnTo>
                  <a:lnTo>
                    <a:pt x="258" y="254"/>
                  </a:lnTo>
                  <a:lnTo>
                    <a:pt x="260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76" r:id="rId1"/>
    <p:sldLayoutId id="2147485490" r:id="rId2"/>
    <p:sldLayoutId id="2147485421" r:id="rId3"/>
    <p:sldLayoutId id="2147485422" r:id="rId4"/>
    <p:sldLayoutId id="2147485423" r:id="rId5"/>
    <p:sldLayoutId id="2147485424" r:id="rId6"/>
    <p:sldLayoutId id="2147485425" r:id="rId7"/>
    <p:sldLayoutId id="2147485426" r:id="rId8"/>
    <p:sldLayoutId id="2147485427" r:id="rId9"/>
    <p:sldLayoutId id="2147485428" r:id="rId10"/>
    <p:sldLayoutId id="2147485429" r:id="rId11"/>
    <p:sldLayoutId id="2147485430" r:id="rId12"/>
    <p:sldLayoutId id="2147485431" r:id="rId13"/>
  </p:sldLayoutIdLst>
  <p:transition spd="med">
    <p:wipe dir="d"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B6E4D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B6E4D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B6E4D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B6E4D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7B6E4D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7B6E4D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7B6E4D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7B6E4D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B6E4D"/>
        </a:buClr>
        <a:buFont typeface="Wingdings" pitchFamily="2" charset="2"/>
        <a:buChar char="§"/>
        <a:defRPr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B6E4D"/>
        </a:buClr>
        <a:buChar char="–"/>
        <a:defRPr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B6E4D"/>
        </a:buClr>
        <a:buChar char="•"/>
        <a:defRPr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B6E4D"/>
        </a:buClr>
        <a:buChar char="–"/>
        <a:defRPr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B6E4D"/>
        </a:buClr>
        <a:buChar char="»"/>
        <a:defRPr>
          <a:solidFill>
            <a:schemeClr val="tx1">
              <a:lumMod val="65000"/>
              <a:lumOff val="3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B6E4D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B6E4D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B6E4D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B6E4D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1588" y="6597650"/>
            <a:ext cx="9144000" cy="260350"/>
          </a:xfrm>
          <a:prstGeom prst="rect">
            <a:avLst/>
          </a:prstGeom>
          <a:solidFill>
            <a:srgbClr val="E3D8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rgbClr val="7B6E4D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7B6E4D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7B6E4D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7B6E4D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7B6E4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B6E4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B6E4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B6E4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B6E4D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dirty="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843597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7338"/>
            <a:ext cx="8435975" cy="168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2478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2438" y="6630988"/>
            <a:ext cx="606425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423025" algn="r"/>
              </a:tabLst>
              <a:defRPr>
                <a:cs typeface="+mj-cs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247815" name="Rectangle 7"/>
          <p:cNvSpPr>
            <a:spLocks noChangeArrowheads="1"/>
          </p:cNvSpPr>
          <p:nvPr/>
        </p:nvSpPr>
        <p:spPr bwMode="auto">
          <a:xfrm>
            <a:off x="1588" y="0"/>
            <a:ext cx="9144000" cy="476250"/>
          </a:xfrm>
          <a:prstGeom prst="rect">
            <a:avLst/>
          </a:prstGeom>
          <a:solidFill>
            <a:srgbClr val="E3D8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FFFFFF"/>
              </a:buClr>
              <a:buSzPct val="100000"/>
              <a:buFont typeface="Chalkboard" charset="0"/>
              <a:buNone/>
              <a:defRPr/>
            </a:pPr>
            <a:r>
              <a:rPr lang="en-GB" altLang="de-DE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charset="0"/>
              </a:rPr>
              <a:t> </a:t>
            </a:r>
          </a:p>
        </p:txBody>
      </p:sp>
      <p:sp>
        <p:nvSpPr>
          <p:cNvPr id="24781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79613" y="114300"/>
            <a:ext cx="69135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423025" algn="r"/>
              </a:tabLst>
              <a:defRPr sz="1600">
                <a:cs typeface="+mj-cs"/>
              </a:defRPr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  <p:grpSp>
        <p:nvGrpSpPr>
          <p:cNvPr id="2056" name="Group 10"/>
          <p:cNvGrpSpPr>
            <a:grpSpLocks/>
          </p:cNvGrpSpPr>
          <p:nvPr/>
        </p:nvGrpSpPr>
        <p:grpSpPr bwMode="auto">
          <a:xfrm>
            <a:off x="457200" y="96838"/>
            <a:ext cx="1366838" cy="280987"/>
            <a:chOff x="1434" y="2139"/>
            <a:chExt cx="2394" cy="493"/>
          </a:xfrm>
        </p:grpSpPr>
        <p:sp>
          <p:nvSpPr>
            <p:cNvPr id="2057" name="Rectangle 11"/>
            <p:cNvSpPr>
              <a:spLocks noChangeArrowheads="1"/>
            </p:cNvSpPr>
            <p:nvPr/>
          </p:nvSpPr>
          <p:spPr bwMode="auto">
            <a:xfrm>
              <a:off x="1434" y="2139"/>
              <a:ext cx="492" cy="493"/>
            </a:xfrm>
            <a:prstGeom prst="rect">
              <a:avLst/>
            </a:prstGeom>
            <a:solidFill>
              <a:srgbClr val="B4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dirty="0" smtClean="0"/>
            </a:p>
          </p:txBody>
        </p:sp>
        <p:sp>
          <p:nvSpPr>
            <p:cNvPr id="2058" name="Freeform 12"/>
            <p:cNvSpPr>
              <a:spLocks/>
            </p:cNvSpPr>
            <p:nvPr/>
          </p:nvSpPr>
          <p:spPr bwMode="auto">
            <a:xfrm>
              <a:off x="1482" y="2224"/>
              <a:ext cx="395" cy="323"/>
            </a:xfrm>
            <a:custGeom>
              <a:avLst/>
              <a:gdLst>
                <a:gd name="T0" fmla="*/ 395 w 395"/>
                <a:gd name="T1" fmla="*/ 323 h 323"/>
                <a:gd name="T2" fmla="*/ 395 w 395"/>
                <a:gd name="T3" fmla="*/ 0 h 323"/>
                <a:gd name="T4" fmla="*/ 270 w 395"/>
                <a:gd name="T5" fmla="*/ 0 h 323"/>
                <a:gd name="T6" fmla="*/ 200 w 395"/>
                <a:gd name="T7" fmla="*/ 241 h 323"/>
                <a:gd name="T8" fmla="*/ 124 w 395"/>
                <a:gd name="T9" fmla="*/ 0 h 323"/>
                <a:gd name="T10" fmla="*/ 0 w 395"/>
                <a:gd name="T11" fmla="*/ 0 h 323"/>
                <a:gd name="T12" fmla="*/ 0 w 395"/>
                <a:gd name="T13" fmla="*/ 323 h 323"/>
                <a:gd name="T14" fmla="*/ 71 w 395"/>
                <a:gd name="T15" fmla="*/ 323 h 323"/>
                <a:gd name="T16" fmla="*/ 71 w 395"/>
                <a:gd name="T17" fmla="*/ 54 h 323"/>
                <a:gd name="T18" fmla="*/ 158 w 395"/>
                <a:gd name="T19" fmla="*/ 323 h 323"/>
                <a:gd name="T20" fmla="*/ 231 w 395"/>
                <a:gd name="T21" fmla="*/ 323 h 323"/>
                <a:gd name="T22" fmla="*/ 319 w 395"/>
                <a:gd name="T23" fmla="*/ 54 h 323"/>
                <a:gd name="T24" fmla="*/ 319 w 395"/>
                <a:gd name="T25" fmla="*/ 323 h 323"/>
                <a:gd name="T26" fmla="*/ 395 w 395"/>
                <a:gd name="T27" fmla="*/ 323 h 3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5" h="323">
                  <a:moveTo>
                    <a:pt x="395" y="323"/>
                  </a:moveTo>
                  <a:lnTo>
                    <a:pt x="395" y="0"/>
                  </a:lnTo>
                  <a:lnTo>
                    <a:pt x="270" y="0"/>
                  </a:lnTo>
                  <a:lnTo>
                    <a:pt x="200" y="241"/>
                  </a:lnTo>
                  <a:lnTo>
                    <a:pt x="124" y="0"/>
                  </a:lnTo>
                  <a:lnTo>
                    <a:pt x="0" y="0"/>
                  </a:lnTo>
                  <a:lnTo>
                    <a:pt x="0" y="323"/>
                  </a:lnTo>
                  <a:lnTo>
                    <a:pt x="71" y="323"/>
                  </a:lnTo>
                  <a:lnTo>
                    <a:pt x="71" y="54"/>
                  </a:lnTo>
                  <a:lnTo>
                    <a:pt x="158" y="323"/>
                  </a:lnTo>
                  <a:lnTo>
                    <a:pt x="231" y="323"/>
                  </a:lnTo>
                  <a:lnTo>
                    <a:pt x="319" y="54"/>
                  </a:lnTo>
                  <a:lnTo>
                    <a:pt x="319" y="323"/>
                  </a:lnTo>
                  <a:lnTo>
                    <a:pt x="395" y="3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059" name="Rectangle 13"/>
            <p:cNvSpPr>
              <a:spLocks noChangeArrowheads="1"/>
            </p:cNvSpPr>
            <p:nvPr/>
          </p:nvSpPr>
          <p:spPr bwMode="auto">
            <a:xfrm>
              <a:off x="2068" y="2139"/>
              <a:ext cx="492" cy="4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dirty="0" smtClean="0"/>
            </a:p>
          </p:txBody>
        </p:sp>
        <p:sp>
          <p:nvSpPr>
            <p:cNvPr id="2060" name="Rectangle 14"/>
            <p:cNvSpPr>
              <a:spLocks noChangeArrowheads="1"/>
            </p:cNvSpPr>
            <p:nvPr/>
          </p:nvSpPr>
          <p:spPr bwMode="auto">
            <a:xfrm>
              <a:off x="2702" y="2139"/>
              <a:ext cx="492" cy="4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dirty="0" smtClean="0"/>
            </a:p>
          </p:txBody>
        </p:sp>
        <p:sp>
          <p:nvSpPr>
            <p:cNvPr id="2061" name="Rectangle 15"/>
            <p:cNvSpPr>
              <a:spLocks noChangeArrowheads="1"/>
            </p:cNvSpPr>
            <p:nvPr/>
          </p:nvSpPr>
          <p:spPr bwMode="auto">
            <a:xfrm>
              <a:off x="3336" y="2139"/>
              <a:ext cx="492" cy="4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dirty="0" smtClean="0"/>
            </a:p>
          </p:txBody>
        </p:sp>
        <p:sp>
          <p:nvSpPr>
            <p:cNvPr id="2062" name="Freeform 16"/>
            <p:cNvSpPr>
              <a:spLocks/>
            </p:cNvSpPr>
            <p:nvPr/>
          </p:nvSpPr>
          <p:spPr bwMode="auto">
            <a:xfrm>
              <a:off x="3460" y="2224"/>
              <a:ext cx="254" cy="323"/>
            </a:xfrm>
            <a:custGeom>
              <a:avLst/>
              <a:gdLst>
                <a:gd name="T0" fmla="*/ 254 w 254"/>
                <a:gd name="T1" fmla="*/ 323 h 323"/>
                <a:gd name="T2" fmla="*/ 254 w 254"/>
                <a:gd name="T3" fmla="*/ 0 h 323"/>
                <a:gd name="T4" fmla="*/ 216 w 254"/>
                <a:gd name="T5" fmla="*/ 0 h 323"/>
                <a:gd name="T6" fmla="*/ 216 w 254"/>
                <a:gd name="T7" fmla="*/ 281 h 323"/>
                <a:gd name="T8" fmla="*/ 56 w 254"/>
                <a:gd name="T9" fmla="*/ 0 h 323"/>
                <a:gd name="T10" fmla="*/ 0 w 254"/>
                <a:gd name="T11" fmla="*/ 0 h 323"/>
                <a:gd name="T12" fmla="*/ 0 w 254"/>
                <a:gd name="T13" fmla="*/ 323 h 323"/>
                <a:gd name="T14" fmla="*/ 37 w 254"/>
                <a:gd name="T15" fmla="*/ 323 h 323"/>
                <a:gd name="T16" fmla="*/ 37 w 254"/>
                <a:gd name="T17" fmla="*/ 42 h 323"/>
                <a:gd name="T18" fmla="*/ 198 w 254"/>
                <a:gd name="T19" fmla="*/ 323 h 323"/>
                <a:gd name="T20" fmla="*/ 254 w 254"/>
                <a:gd name="T21" fmla="*/ 323 h 3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4" h="323">
                  <a:moveTo>
                    <a:pt x="254" y="323"/>
                  </a:moveTo>
                  <a:lnTo>
                    <a:pt x="254" y="0"/>
                  </a:lnTo>
                  <a:lnTo>
                    <a:pt x="216" y="0"/>
                  </a:lnTo>
                  <a:lnTo>
                    <a:pt x="216" y="281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323"/>
                  </a:lnTo>
                  <a:lnTo>
                    <a:pt x="37" y="323"/>
                  </a:lnTo>
                  <a:lnTo>
                    <a:pt x="37" y="42"/>
                  </a:lnTo>
                  <a:lnTo>
                    <a:pt x="198" y="323"/>
                  </a:lnTo>
                  <a:lnTo>
                    <a:pt x="254" y="3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063" name="Freeform 17"/>
            <p:cNvSpPr>
              <a:spLocks noEditPoints="1"/>
            </p:cNvSpPr>
            <p:nvPr/>
          </p:nvSpPr>
          <p:spPr bwMode="auto">
            <a:xfrm>
              <a:off x="2797" y="2217"/>
              <a:ext cx="291" cy="335"/>
            </a:xfrm>
            <a:custGeom>
              <a:avLst/>
              <a:gdLst>
                <a:gd name="T0" fmla="*/ 246 w 291"/>
                <a:gd name="T1" fmla="*/ 192 h 335"/>
                <a:gd name="T2" fmla="*/ 239 w 291"/>
                <a:gd name="T3" fmla="*/ 227 h 335"/>
                <a:gd name="T4" fmla="*/ 225 w 291"/>
                <a:gd name="T5" fmla="*/ 259 h 335"/>
                <a:gd name="T6" fmla="*/ 203 w 291"/>
                <a:gd name="T7" fmla="*/ 284 h 335"/>
                <a:gd name="T8" fmla="*/ 172 w 291"/>
                <a:gd name="T9" fmla="*/ 299 h 335"/>
                <a:gd name="T10" fmla="*/ 132 w 291"/>
                <a:gd name="T11" fmla="*/ 301 h 335"/>
                <a:gd name="T12" fmla="*/ 98 w 291"/>
                <a:gd name="T13" fmla="*/ 290 h 335"/>
                <a:gd name="T14" fmla="*/ 72 w 291"/>
                <a:gd name="T15" fmla="*/ 268 h 335"/>
                <a:gd name="T16" fmla="*/ 56 w 291"/>
                <a:gd name="T17" fmla="*/ 239 h 335"/>
                <a:gd name="T18" fmla="*/ 47 w 291"/>
                <a:gd name="T19" fmla="*/ 204 h 335"/>
                <a:gd name="T20" fmla="*/ 45 w 291"/>
                <a:gd name="T21" fmla="*/ 167 h 335"/>
                <a:gd name="T22" fmla="*/ 47 w 291"/>
                <a:gd name="T23" fmla="*/ 131 h 335"/>
                <a:gd name="T24" fmla="*/ 56 w 291"/>
                <a:gd name="T25" fmla="*/ 96 h 335"/>
                <a:gd name="T26" fmla="*/ 73 w 291"/>
                <a:gd name="T27" fmla="*/ 67 h 335"/>
                <a:gd name="T28" fmla="*/ 98 w 291"/>
                <a:gd name="T29" fmla="*/ 45 h 335"/>
                <a:gd name="T30" fmla="*/ 132 w 291"/>
                <a:gd name="T31" fmla="*/ 35 h 335"/>
                <a:gd name="T32" fmla="*/ 173 w 291"/>
                <a:gd name="T33" fmla="*/ 37 h 335"/>
                <a:gd name="T34" fmla="*/ 203 w 291"/>
                <a:gd name="T35" fmla="*/ 51 h 335"/>
                <a:gd name="T36" fmla="*/ 226 w 291"/>
                <a:gd name="T37" fmla="*/ 76 h 335"/>
                <a:gd name="T38" fmla="*/ 239 w 291"/>
                <a:gd name="T39" fmla="*/ 107 h 335"/>
                <a:gd name="T40" fmla="*/ 246 w 291"/>
                <a:gd name="T41" fmla="*/ 142 h 335"/>
                <a:gd name="T42" fmla="*/ 291 w 291"/>
                <a:gd name="T43" fmla="*/ 166 h 335"/>
                <a:gd name="T44" fmla="*/ 287 w 291"/>
                <a:gd name="T45" fmla="*/ 116 h 335"/>
                <a:gd name="T46" fmla="*/ 273 w 291"/>
                <a:gd name="T47" fmla="*/ 72 h 335"/>
                <a:gd name="T48" fmla="*/ 247 w 291"/>
                <a:gd name="T49" fmla="*/ 37 h 335"/>
                <a:gd name="T50" fmla="*/ 213 w 291"/>
                <a:gd name="T51" fmla="*/ 12 h 335"/>
                <a:gd name="T52" fmla="*/ 164 w 291"/>
                <a:gd name="T53" fmla="*/ 1 h 335"/>
                <a:gd name="T54" fmla="*/ 111 w 291"/>
                <a:gd name="T55" fmla="*/ 4 h 335"/>
                <a:gd name="T56" fmla="*/ 68 w 291"/>
                <a:gd name="T57" fmla="*/ 20 h 335"/>
                <a:gd name="T58" fmla="*/ 36 w 291"/>
                <a:gd name="T59" fmla="*/ 50 h 335"/>
                <a:gd name="T60" fmla="*/ 14 w 291"/>
                <a:gd name="T61" fmla="*/ 89 h 335"/>
                <a:gd name="T62" fmla="*/ 3 w 291"/>
                <a:gd name="T63" fmla="*/ 134 h 335"/>
                <a:gd name="T64" fmla="*/ 1 w 291"/>
                <a:gd name="T65" fmla="*/ 185 h 335"/>
                <a:gd name="T66" fmla="*/ 9 w 291"/>
                <a:gd name="T67" fmla="*/ 234 h 335"/>
                <a:gd name="T68" fmla="*/ 26 w 291"/>
                <a:gd name="T69" fmla="*/ 275 h 335"/>
                <a:gd name="T70" fmla="*/ 55 w 291"/>
                <a:gd name="T71" fmla="*/ 306 h 335"/>
                <a:gd name="T72" fmla="*/ 95 w 291"/>
                <a:gd name="T73" fmla="*/ 328 h 335"/>
                <a:gd name="T74" fmla="*/ 146 w 291"/>
                <a:gd name="T75" fmla="*/ 335 h 335"/>
                <a:gd name="T76" fmla="*/ 197 w 291"/>
                <a:gd name="T77" fmla="*/ 327 h 335"/>
                <a:gd name="T78" fmla="*/ 237 w 291"/>
                <a:gd name="T79" fmla="*/ 306 h 335"/>
                <a:gd name="T80" fmla="*/ 265 w 291"/>
                <a:gd name="T81" fmla="*/ 274 h 335"/>
                <a:gd name="T82" fmla="*/ 283 w 291"/>
                <a:gd name="T83" fmla="*/ 232 h 335"/>
                <a:gd name="T84" fmla="*/ 291 w 291"/>
                <a:gd name="T85" fmla="*/ 183 h 3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91" h="335">
                  <a:moveTo>
                    <a:pt x="247" y="167"/>
                  </a:moveTo>
                  <a:lnTo>
                    <a:pt x="247" y="179"/>
                  </a:lnTo>
                  <a:lnTo>
                    <a:pt x="246" y="192"/>
                  </a:lnTo>
                  <a:lnTo>
                    <a:pt x="244" y="204"/>
                  </a:lnTo>
                  <a:lnTo>
                    <a:pt x="242" y="216"/>
                  </a:lnTo>
                  <a:lnTo>
                    <a:pt x="239" y="227"/>
                  </a:lnTo>
                  <a:lnTo>
                    <a:pt x="235" y="239"/>
                  </a:lnTo>
                  <a:lnTo>
                    <a:pt x="231" y="249"/>
                  </a:lnTo>
                  <a:lnTo>
                    <a:pt x="225" y="259"/>
                  </a:lnTo>
                  <a:lnTo>
                    <a:pt x="219" y="268"/>
                  </a:lnTo>
                  <a:lnTo>
                    <a:pt x="211" y="277"/>
                  </a:lnTo>
                  <a:lnTo>
                    <a:pt x="203" y="284"/>
                  </a:lnTo>
                  <a:lnTo>
                    <a:pt x="194" y="290"/>
                  </a:lnTo>
                  <a:lnTo>
                    <a:pt x="184" y="295"/>
                  </a:lnTo>
                  <a:lnTo>
                    <a:pt x="172" y="299"/>
                  </a:lnTo>
                  <a:lnTo>
                    <a:pt x="159" y="301"/>
                  </a:lnTo>
                  <a:lnTo>
                    <a:pt x="146" y="302"/>
                  </a:lnTo>
                  <a:lnTo>
                    <a:pt x="132" y="301"/>
                  </a:lnTo>
                  <a:lnTo>
                    <a:pt x="119" y="299"/>
                  </a:lnTo>
                  <a:lnTo>
                    <a:pt x="108" y="295"/>
                  </a:lnTo>
                  <a:lnTo>
                    <a:pt x="98" y="290"/>
                  </a:lnTo>
                  <a:lnTo>
                    <a:pt x="89" y="284"/>
                  </a:lnTo>
                  <a:lnTo>
                    <a:pt x="81" y="277"/>
                  </a:lnTo>
                  <a:lnTo>
                    <a:pt x="72" y="268"/>
                  </a:lnTo>
                  <a:lnTo>
                    <a:pt x="66" y="259"/>
                  </a:lnTo>
                  <a:lnTo>
                    <a:pt x="61" y="249"/>
                  </a:lnTo>
                  <a:lnTo>
                    <a:pt x="56" y="239"/>
                  </a:lnTo>
                  <a:lnTo>
                    <a:pt x="53" y="227"/>
                  </a:lnTo>
                  <a:lnTo>
                    <a:pt x="50" y="215"/>
                  </a:lnTo>
                  <a:lnTo>
                    <a:pt x="47" y="204"/>
                  </a:lnTo>
                  <a:lnTo>
                    <a:pt x="46" y="192"/>
                  </a:lnTo>
                  <a:lnTo>
                    <a:pt x="45" y="179"/>
                  </a:lnTo>
                  <a:lnTo>
                    <a:pt x="45" y="167"/>
                  </a:lnTo>
                  <a:lnTo>
                    <a:pt x="45" y="155"/>
                  </a:lnTo>
                  <a:lnTo>
                    <a:pt x="46" y="142"/>
                  </a:lnTo>
                  <a:lnTo>
                    <a:pt x="47" y="131"/>
                  </a:lnTo>
                  <a:lnTo>
                    <a:pt x="50" y="119"/>
                  </a:lnTo>
                  <a:lnTo>
                    <a:pt x="53" y="108"/>
                  </a:lnTo>
                  <a:lnTo>
                    <a:pt x="56" y="96"/>
                  </a:lnTo>
                  <a:lnTo>
                    <a:pt x="61" y="86"/>
                  </a:lnTo>
                  <a:lnTo>
                    <a:pt x="66" y="76"/>
                  </a:lnTo>
                  <a:lnTo>
                    <a:pt x="73" y="67"/>
                  </a:lnTo>
                  <a:lnTo>
                    <a:pt x="81" y="58"/>
                  </a:lnTo>
                  <a:lnTo>
                    <a:pt x="89" y="51"/>
                  </a:lnTo>
                  <a:lnTo>
                    <a:pt x="98" y="45"/>
                  </a:lnTo>
                  <a:lnTo>
                    <a:pt x="108" y="40"/>
                  </a:lnTo>
                  <a:lnTo>
                    <a:pt x="119" y="37"/>
                  </a:lnTo>
                  <a:lnTo>
                    <a:pt x="132" y="35"/>
                  </a:lnTo>
                  <a:lnTo>
                    <a:pt x="146" y="34"/>
                  </a:lnTo>
                  <a:lnTo>
                    <a:pt x="159" y="35"/>
                  </a:lnTo>
                  <a:lnTo>
                    <a:pt x="173" y="37"/>
                  </a:lnTo>
                  <a:lnTo>
                    <a:pt x="184" y="40"/>
                  </a:lnTo>
                  <a:lnTo>
                    <a:pt x="194" y="45"/>
                  </a:lnTo>
                  <a:lnTo>
                    <a:pt x="203" y="51"/>
                  </a:lnTo>
                  <a:lnTo>
                    <a:pt x="213" y="58"/>
                  </a:lnTo>
                  <a:lnTo>
                    <a:pt x="220" y="67"/>
                  </a:lnTo>
                  <a:lnTo>
                    <a:pt x="226" y="76"/>
                  </a:lnTo>
                  <a:lnTo>
                    <a:pt x="231" y="85"/>
                  </a:lnTo>
                  <a:lnTo>
                    <a:pt x="236" y="95"/>
                  </a:lnTo>
                  <a:lnTo>
                    <a:pt x="239" y="107"/>
                  </a:lnTo>
                  <a:lnTo>
                    <a:pt x="242" y="118"/>
                  </a:lnTo>
                  <a:lnTo>
                    <a:pt x="244" y="130"/>
                  </a:lnTo>
                  <a:lnTo>
                    <a:pt x="246" y="142"/>
                  </a:lnTo>
                  <a:lnTo>
                    <a:pt x="247" y="155"/>
                  </a:lnTo>
                  <a:lnTo>
                    <a:pt x="247" y="167"/>
                  </a:lnTo>
                  <a:close/>
                  <a:moveTo>
                    <a:pt x="291" y="166"/>
                  </a:moveTo>
                  <a:lnTo>
                    <a:pt x="291" y="149"/>
                  </a:lnTo>
                  <a:lnTo>
                    <a:pt x="289" y="131"/>
                  </a:lnTo>
                  <a:lnTo>
                    <a:pt x="287" y="116"/>
                  </a:lnTo>
                  <a:lnTo>
                    <a:pt x="283" y="100"/>
                  </a:lnTo>
                  <a:lnTo>
                    <a:pt x="279" y="86"/>
                  </a:lnTo>
                  <a:lnTo>
                    <a:pt x="273" y="72"/>
                  </a:lnTo>
                  <a:lnTo>
                    <a:pt x="266" y="59"/>
                  </a:lnTo>
                  <a:lnTo>
                    <a:pt x="258" y="47"/>
                  </a:lnTo>
                  <a:lnTo>
                    <a:pt x="247" y="37"/>
                  </a:lnTo>
                  <a:lnTo>
                    <a:pt x="237" y="28"/>
                  </a:lnTo>
                  <a:lnTo>
                    <a:pt x="225" y="19"/>
                  </a:lnTo>
                  <a:lnTo>
                    <a:pt x="213" y="12"/>
                  </a:lnTo>
                  <a:lnTo>
                    <a:pt x="197" y="7"/>
                  </a:lnTo>
                  <a:lnTo>
                    <a:pt x="182" y="3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8" y="1"/>
                  </a:lnTo>
                  <a:lnTo>
                    <a:pt x="111" y="4"/>
                  </a:lnTo>
                  <a:lnTo>
                    <a:pt x="96" y="8"/>
                  </a:lnTo>
                  <a:lnTo>
                    <a:pt x="82" y="13"/>
                  </a:lnTo>
                  <a:lnTo>
                    <a:pt x="68" y="20"/>
                  </a:lnTo>
                  <a:lnTo>
                    <a:pt x="56" y="30"/>
                  </a:lnTo>
                  <a:lnTo>
                    <a:pt x="46" y="39"/>
                  </a:lnTo>
                  <a:lnTo>
                    <a:pt x="36" y="50"/>
                  </a:lnTo>
                  <a:lnTo>
                    <a:pt x="27" y="61"/>
                  </a:lnTo>
                  <a:lnTo>
                    <a:pt x="20" y="75"/>
                  </a:lnTo>
                  <a:lnTo>
                    <a:pt x="14" y="89"/>
                  </a:lnTo>
                  <a:lnTo>
                    <a:pt x="9" y="103"/>
                  </a:lnTo>
                  <a:lnTo>
                    <a:pt x="5" y="119"/>
                  </a:lnTo>
                  <a:lnTo>
                    <a:pt x="3" y="134"/>
                  </a:lnTo>
                  <a:lnTo>
                    <a:pt x="1" y="151"/>
                  </a:lnTo>
                  <a:lnTo>
                    <a:pt x="0" y="168"/>
                  </a:lnTo>
                  <a:lnTo>
                    <a:pt x="1" y="185"/>
                  </a:lnTo>
                  <a:lnTo>
                    <a:pt x="2" y="202"/>
                  </a:lnTo>
                  <a:lnTo>
                    <a:pt x="5" y="218"/>
                  </a:lnTo>
                  <a:lnTo>
                    <a:pt x="9" y="234"/>
                  </a:lnTo>
                  <a:lnTo>
                    <a:pt x="13" y="248"/>
                  </a:lnTo>
                  <a:lnTo>
                    <a:pt x="19" y="261"/>
                  </a:lnTo>
                  <a:lnTo>
                    <a:pt x="26" y="275"/>
                  </a:lnTo>
                  <a:lnTo>
                    <a:pt x="35" y="286"/>
                  </a:lnTo>
                  <a:lnTo>
                    <a:pt x="45" y="297"/>
                  </a:lnTo>
                  <a:lnTo>
                    <a:pt x="55" y="306"/>
                  </a:lnTo>
                  <a:lnTo>
                    <a:pt x="67" y="314"/>
                  </a:lnTo>
                  <a:lnTo>
                    <a:pt x="81" y="322"/>
                  </a:lnTo>
                  <a:lnTo>
                    <a:pt x="95" y="328"/>
                  </a:lnTo>
                  <a:lnTo>
                    <a:pt x="110" y="332"/>
                  </a:lnTo>
                  <a:lnTo>
                    <a:pt x="128" y="334"/>
                  </a:lnTo>
                  <a:lnTo>
                    <a:pt x="146" y="335"/>
                  </a:lnTo>
                  <a:lnTo>
                    <a:pt x="164" y="334"/>
                  </a:lnTo>
                  <a:lnTo>
                    <a:pt x="181" y="332"/>
                  </a:lnTo>
                  <a:lnTo>
                    <a:pt x="197" y="327"/>
                  </a:lnTo>
                  <a:lnTo>
                    <a:pt x="211" y="322"/>
                  </a:lnTo>
                  <a:lnTo>
                    <a:pt x="225" y="314"/>
                  </a:lnTo>
                  <a:lnTo>
                    <a:pt x="237" y="306"/>
                  </a:lnTo>
                  <a:lnTo>
                    <a:pt x="247" y="296"/>
                  </a:lnTo>
                  <a:lnTo>
                    <a:pt x="256" y="285"/>
                  </a:lnTo>
                  <a:lnTo>
                    <a:pt x="265" y="274"/>
                  </a:lnTo>
                  <a:lnTo>
                    <a:pt x="272" y="260"/>
                  </a:lnTo>
                  <a:lnTo>
                    <a:pt x="278" y="246"/>
                  </a:lnTo>
                  <a:lnTo>
                    <a:pt x="283" y="232"/>
                  </a:lnTo>
                  <a:lnTo>
                    <a:pt x="287" y="216"/>
                  </a:lnTo>
                  <a:lnTo>
                    <a:pt x="289" y="200"/>
                  </a:lnTo>
                  <a:lnTo>
                    <a:pt x="291" y="183"/>
                  </a:lnTo>
                  <a:lnTo>
                    <a:pt x="291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064" name="Freeform 18"/>
            <p:cNvSpPr>
              <a:spLocks/>
            </p:cNvSpPr>
            <p:nvPr/>
          </p:nvSpPr>
          <p:spPr bwMode="auto">
            <a:xfrm>
              <a:off x="2192" y="2218"/>
              <a:ext cx="260" cy="334"/>
            </a:xfrm>
            <a:custGeom>
              <a:avLst/>
              <a:gdLst>
                <a:gd name="T0" fmla="*/ 215 w 260"/>
                <a:gd name="T1" fmla="*/ 242 h 334"/>
                <a:gd name="T2" fmla="*/ 213 w 260"/>
                <a:gd name="T3" fmla="*/ 254 h 334"/>
                <a:gd name="T4" fmla="*/ 209 w 260"/>
                <a:gd name="T5" fmla="*/ 265 h 334"/>
                <a:gd name="T6" fmla="*/ 202 w 260"/>
                <a:gd name="T7" fmla="*/ 275 h 334"/>
                <a:gd name="T8" fmla="*/ 193 w 260"/>
                <a:gd name="T9" fmla="*/ 283 h 334"/>
                <a:gd name="T10" fmla="*/ 183 w 260"/>
                <a:gd name="T11" fmla="*/ 290 h 334"/>
                <a:gd name="T12" fmla="*/ 171 w 260"/>
                <a:gd name="T13" fmla="*/ 295 h 334"/>
                <a:gd name="T14" fmla="*/ 158 w 260"/>
                <a:gd name="T15" fmla="*/ 298 h 334"/>
                <a:gd name="T16" fmla="*/ 143 w 260"/>
                <a:gd name="T17" fmla="*/ 299 h 334"/>
                <a:gd name="T18" fmla="*/ 118 w 260"/>
                <a:gd name="T19" fmla="*/ 296 h 334"/>
                <a:gd name="T20" fmla="*/ 96 w 260"/>
                <a:gd name="T21" fmla="*/ 288 h 334"/>
                <a:gd name="T22" fmla="*/ 79 w 260"/>
                <a:gd name="T23" fmla="*/ 275 h 334"/>
                <a:gd name="T24" fmla="*/ 66 w 260"/>
                <a:gd name="T25" fmla="*/ 257 h 334"/>
                <a:gd name="T26" fmla="*/ 56 w 260"/>
                <a:gd name="T27" fmla="*/ 238 h 334"/>
                <a:gd name="T28" fmla="*/ 49 w 260"/>
                <a:gd name="T29" fmla="*/ 215 h 334"/>
                <a:gd name="T30" fmla="*/ 46 w 260"/>
                <a:gd name="T31" fmla="*/ 193 h 334"/>
                <a:gd name="T32" fmla="*/ 45 w 260"/>
                <a:gd name="T33" fmla="*/ 168 h 334"/>
                <a:gd name="T34" fmla="*/ 46 w 260"/>
                <a:gd name="T35" fmla="*/ 144 h 334"/>
                <a:gd name="T36" fmla="*/ 50 w 260"/>
                <a:gd name="T37" fmla="*/ 121 h 334"/>
                <a:gd name="T38" fmla="*/ 57 w 260"/>
                <a:gd name="T39" fmla="*/ 98 h 334"/>
                <a:gd name="T40" fmla="*/ 68 w 260"/>
                <a:gd name="T41" fmla="*/ 78 h 334"/>
                <a:gd name="T42" fmla="*/ 81 w 260"/>
                <a:gd name="T43" fmla="*/ 60 h 334"/>
                <a:gd name="T44" fmla="*/ 98 w 260"/>
                <a:gd name="T45" fmla="*/ 47 h 334"/>
                <a:gd name="T46" fmla="*/ 119 w 260"/>
                <a:gd name="T47" fmla="*/ 38 h 334"/>
                <a:gd name="T48" fmla="*/ 144 w 260"/>
                <a:gd name="T49" fmla="*/ 35 h 334"/>
                <a:gd name="T50" fmla="*/ 169 w 260"/>
                <a:gd name="T51" fmla="*/ 38 h 334"/>
                <a:gd name="T52" fmla="*/ 190 w 260"/>
                <a:gd name="T53" fmla="*/ 48 h 334"/>
                <a:gd name="T54" fmla="*/ 200 w 260"/>
                <a:gd name="T55" fmla="*/ 55 h 334"/>
                <a:gd name="T56" fmla="*/ 206 w 260"/>
                <a:gd name="T57" fmla="*/ 65 h 334"/>
                <a:gd name="T58" fmla="*/ 211 w 260"/>
                <a:gd name="T59" fmla="*/ 76 h 334"/>
                <a:gd name="T60" fmla="*/ 214 w 260"/>
                <a:gd name="T61" fmla="*/ 89 h 334"/>
                <a:gd name="T62" fmla="*/ 257 w 260"/>
                <a:gd name="T63" fmla="*/ 78 h 334"/>
                <a:gd name="T64" fmla="*/ 251 w 260"/>
                <a:gd name="T65" fmla="*/ 58 h 334"/>
                <a:gd name="T66" fmla="*/ 242 w 260"/>
                <a:gd name="T67" fmla="*/ 41 h 334"/>
                <a:gd name="T68" fmla="*/ 228 w 260"/>
                <a:gd name="T69" fmla="*/ 28 h 334"/>
                <a:gd name="T70" fmla="*/ 212 w 260"/>
                <a:gd name="T71" fmla="*/ 16 h 334"/>
                <a:gd name="T72" fmla="*/ 195 w 260"/>
                <a:gd name="T73" fmla="*/ 8 h 334"/>
                <a:gd name="T74" fmla="*/ 175 w 260"/>
                <a:gd name="T75" fmla="*/ 3 h 334"/>
                <a:gd name="T76" fmla="*/ 155 w 260"/>
                <a:gd name="T77" fmla="*/ 1 h 334"/>
                <a:gd name="T78" fmla="*/ 127 w 260"/>
                <a:gd name="T79" fmla="*/ 1 h 334"/>
                <a:gd name="T80" fmla="*/ 95 w 260"/>
                <a:gd name="T81" fmla="*/ 8 h 334"/>
                <a:gd name="T82" fmla="*/ 69 w 260"/>
                <a:gd name="T83" fmla="*/ 23 h 334"/>
                <a:gd name="T84" fmla="*/ 46 w 260"/>
                <a:gd name="T85" fmla="*/ 41 h 334"/>
                <a:gd name="T86" fmla="*/ 28 w 260"/>
                <a:gd name="T87" fmla="*/ 65 h 334"/>
                <a:gd name="T88" fmla="*/ 14 w 260"/>
                <a:gd name="T89" fmla="*/ 92 h 334"/>
                <a:gd name="T90" fmla="*/ 5 w 260"/>
                <a:gd name="T91" fmla="*/ 122 h 334"/>
                <a:gd name="T92" fmla="*/ 1 w 260"/>
                <a:gd name="T93" fmla="*/ 154 h 334"/>
                <a:gd name="T94" fmla="*/ 1 w 260"/>
                <a:gd name="T95" fmla="*/ 186 h 334"/>
                <a:gd name="T96" fmla="*/ 5 w 260"/>
                <a:gd name="T97" fmla="*/ 219 h 334"/>
                <a:gd name="T98" fmla="*/ 13 w 260"/>
                <a:gd name="T99" fmla="*/ 248 h 334"/>
                <a:gd name="T100" fmla="*/ 26 w 260"/>
                <a:gd name="T101" fmla="*/ 275 h 334"/>
                <a:gd name="T102" fmla="*/ 43 w 260"/>
                <a:gd name="T103" fmla="*/ 296 h 334"/>
                <a:gd name="T104" fmla="*/ 66 w 260"/>
                <a:gd name="T105" fmla="*/ 313 h 334"/>
                <a:gd name="T106" fmla="*/ 92 w 260"/>
                <a:gd name="T107" fmla="*/ 326 h 334"/>
                <a:gd name="T108" fmla="*/ 124 w 260"/>
                <a:gd name="T109" fmla="*/ 333 h 334"/>
                <a:gd name="T110" fmla="*/ 154 w 260"/>
                <a:gd name="T111" fmla="*/ 333 h 334"/>
                <a:gd name="T112" fmla="*/ 175 w 260"/>
                <a:gd name="T113" fmla="*/ 331 h 334"/>
                <a:gd name="T114" fmla="*/ 195 w 260"/>
                <a:gd name="T115" fmla="*/ 326 h 334"/>
                <a:gd name="T116" fmla="*/ 213 w 260"/>
                <a:gd name="T117" fmla="*/ 318 h 334"/>
                <a:gd name="T118" fmla="*/ 228 w 260"/>
                <a:gd name="T119" fmla="*/ 307 h 334"/>
                <a:gd name="T120" fmla="*/ 242 w 260"/>
                <a:gd name="T121" fmla="*/ 293 h 334"/>
                <a:gd name="T122" fmla="*/ 252 w 260"/>
                <a:gd name="T123" fmla="*/ 276 h 334"/>
                <a:gd name="T124" fmla="*/ 258 w 260"/>
                <a:gd name="T125" fmla="*/ 254 h 3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60" h="334">
                  <a:moveTo>
                    <a:pt x="260" y="242"/>
                  </a:moveTo>
                  <a:lnTo>
                    <a:pt x="215" y="242"/>
                  </a:lnTo>
                  <a:lnTo>
                    <a:pt x="214" y="248"/>
                  </a:lnTo>
                  <a:lnTo>
                    <a:pt x="213" y="254"/>
                  </a:lnTo>
                  <a:lnTo>
                    <a:pt x="211" y="260"/>
                  </a:lnTo>
                  <a:lnTo>
                    <a:pt x="209" y="265"/>
                  </a:lnTo>
                  <a:lnTo>
                    <a:pt x="206" y="270"/>
                  </a:lnTo>
                  <a:lnTo>
                    <a:pt x="202" y="275"/>
                  </a:lnTo>
                  <a:lnTo>
                    <a:pt x="199" y="280"/>
                  </a:lnTo>
                  <a:lnTo>
                    <a:pt x="193" y="283"/>
                  </a:lnTo>
                  <a:lnTo>
                    <a:pt x="188" y="287"/>
                  </a:lnTo>
                  <a:lnTo>
                    <a:pt x="183" y="290"/>
                  </a:lnTo>
                  <a:lnTo>
                    <a:pt x="177" y="293"/>
                  </a:lnTo>
                  <a:lnTo>
                    <a:pt x="171" y="295"/>
                  </a:lnTo>
                  <a:lnTo>
                    <a:pt x="165" y="297"/>
                  </a:lnTo>
                  <a:lnTo>
                    <a:pt x="158" y="298"/>
                  </a:lnTo>
                  <a:lnTo>
                    <a:pt x="151" y="299"/>
                  </a:lnTo>
                  <a:lnTo>
                    <a:pt x="143" y="299"/>
                  </a:lnTo>
                  <a:lnTo>
                    <a:pt x="130" y="298"/>
                  </a:lnTo>
                  <a:lnTo>
                    <a:pt x="118" y="296"/>
                  </a:lnTo>
                  <a:lnTo>
                    <a:pt x="107" y="292"/>
                  </a:lnTo>
                  <a:lnTo>
                    <a:pt x="96" y="288"/>
                  </a:lnTo>
                  <a:lnTo>
                    <a:pt x="87" y="282"/>
                  </a:lnTo>
                  <a:lnTo>
                    <a:pt x="79" y="275"/>
                  </a:lnTo>
                  <a:lnTo>
                    <a:pt x="72" y="266"/>
                  </a:lnTo>
                  <a:lnTo>
                    <a:pt x="66" y="257"/>
                  </a:lnTo>
                  <a:lnTo>
                    <a:pt x="60" y="248"/>
                  </a:lnTo>
                  <a:lnTo>
                    <a:pt x="56" y="238"/>
                  </a:lnTo>
                  <a:lnTo>
                    <a:pt x="52" y="226"/>
                  </a:lnTo>
                  <a:lnTo>
                    <a:pt x="49" y="215"/>
                  </a:lnTo>
                  <a:lnTo>
                    <a:pt x="47" y="204"/>
                  </a:lnTo>
                  <a:lnTo>
                    <a:pt x="46" y="193"/>
                  </a:lnTo>
                  <a:lnTo>
                    <a:pt x="45" y="180"/>
                  </a:lnTo>
                  <a:lnTo>
                    <a:pt x="45" y="168"/>
                  </a:lnTo>
                  <a:lnTo>
                    <a:pt x="45" y="157"/>
                  </a:lnTo>
                  <a:lnTo>
                    <a:pt x="46" y="144"/>
                  </a:lnTo>
                  <a:lnTo>
                    <a:pt x="48" y="133"/>
                  </a:lnTo>
                  <a:lnTo>
                    <a:pt x="50" y="121"/>
                  </a:lnTo>
                  <a:lnTo>
                    <a:pt x="53" y="110"/>
                  </a:lnTo>
                  <a:lnTo>
                    <a:pt x="57" y="98"/>
                  </a:lnTo>
                  <a:lnTo>
                    <a:pt x="62" y="88"/>
                  </a:lnTo>
                  <a:lnTo>
                    <a:pt x="68" y="78"/>
                  </a:lnTo>
                  <a:lnTo>
                    <a:pt x="74" y="69"/>
                  </a:lnTo>
                  <a:lnTo>
                    <a:pt x="81" y="60"/>
                  </a:lnTo>
                  <a:lnTo>
                    <a:pt x="89" y="53"/>
                  </a:lnTo>
                  <a:lnTo>
                    <a:pt x="98" y="47"/>
                  </a:lnTo>
                  <a:lnTo>
                    <a:pt x="109" y="42"/>
                  </a:lnTo>
                  <a:lnTo>
                    <a:pt x="119" y="38"/>
                  </a:lnTo>
                  <a:lnTo>
                    <a:pt x="131" y="36"/>
                  </a:lnTo>
                  <a:lnTo>
                    <a:pt x="144" y="35"/>
                  </a:lnTo>
                  <a:lnTo>
                    <a:pt x="157" y="36"/>
                  </a:lnTo>
                  <a:lnTo>
                    <a:pt x="169" y="38"/>
                  </a:lnTo>
                  <a:lnTo>
                    <a:pt x="180" y="42"/>
                  </a:lnTo>
                  <a:lnTo>
                    <a:pt x="190" y="48"/>
                  </a:lnTo>
                  <a:lnTo>
                    <a:pt x="195" y="51"/>
                  </a:lnTo>
                  <a:lnTo>
                    <a:pt x="200" y="55"/>
                  </a:lnTo>
                  <a:lnTo>
                    <a:pt x="203" y="59"/>
                  </a:lnTo>
                  <a:lnTo>
                    <a:pt x="206" y="65"/>
                  </a:lnTo>
                  <a:lnTo>
                    <a:pt x="209" y="70"/>
                  </a:lnTo>
                  <a:lnTo>
                    <a:pt x="211" y="76"/>
                  </a:lnTo>
                  <a:lnTo>
                    <a:pt x="213" y="82"/>
                  </a:lnTo>
                  <a:lnTo>
                    <a:pt x="214" y="89"/>
                  </a:lnTo>
                  <a:lnTo>
                    <a:pt x="258" y="89"/>
                  </a:lnTo>
                  <a:lnTo>
                    <a:pt x="257" y="78"/>
                  </a:lnTo>
                  <a:lnTo>
                    <a:pt x="255" y="68"/>
                  </a:lnTo>
                  <a:lnTo>
                    <a:pt x="251" y="58"/>
                  </a:lnTo>
                  <a:lnTo>
                    <a:pt x="247" y="49"/>
                  </a:lnTo>
                  <a:lnTo>
                    <a:pt x="242" y="41"/>
                  </a:lnTo>
                  <a:lnTo>
                    <a:pt x="235" y="34"/>
                  </a:lnTo>
                  <a:lnTo>
                    <a:pt x="228" y="28"/>
                  </a:lnTo>
                  <a:lnTo>
                    <a:pt x="221" y="22"/>
                  </a:lnTo>
                  <a:lnTo>
                    <a:pt x="212" y="16"/>
                  </a:lnTo>
                  <a:lnTo>
                    <a:pt x="204" y="12"/>
                  </a:lnTo>
                  <a:lnTo>
                    <a:pt x="195" y="8"/>
                  </a:lnTo>
                  <a:lnTo>
                    <a:pt x="184" y="6"/>
                  </a:lnTo>
                  <a:lnTo>
                    <a:pt x="175" y="3"/>
                  </a:lnTo>
                  <a:lnTo>
                    <a:pt x="165" y="2"/>
                  </a:lnTo>
                  <a:lnTo>
                    <a:pt x="155" y="1"/>
                  </a:lnTo>
                  <a:lnTo>
                    <a:pt x="144" y="0"/>
                  </a:lnTo>
                  <a:lnTo>
                    <a:pt x="127" y="1"/>
                  </a:lnTo>
                  <a:lnTo>
                    <a:pt x="111" y="4"/>
                  </a:lnTo>
                  <a:lnTo>
                    <a:pt x="95" y="8"/>
                  </a:lnTo>
                  <a:lnTo>
                    <a:pt x="81" y="14"/>
                  </a:lnTo>
                  <a:lnTo>
                    <a:pt x="69" y="23"/>
                  </a:lnTo>
                  <a:lnTo>
                    <a:pt x="56" y="31"/>
                  </a:lnTo>
                  <a:lnTo>
                    <a:pt x="46" y="41"/>
                  </a:lnTo>
                  <a:lnTo>
                    <a:pt x="36" y="52"/>
                  </a:lnTo>
                  <a:lnTo>
                    <a:pt x="28" y="65"/>
                  </a:lnTo>
                  <a:lnTo>
                    <a:pt x="21" y="78"/>
                  </a:lnTo>
                  <a:lnTo>
                    <a:pt x="14" y="92"/>
                  </a:lnTo>
                  <a:lnTo>
                    <a:pt x="9" y="107"/>
                  </a:lnTo>
                  <a:lnTo>
                    <a:pt x="5" y="122"/>
                  </a:lnTo>
                  <a:lnTo>
                    <a:pt x="3" y="137"/>
                  </a:lnTo>
                  <a:lnTo>
                    <a:pt x="1" y="154"/>
                  </a:lnTo>
                  <a:lnTo>
                    <a:pt x="0" y="170"/>
                  </a:lnTo>
                  <a:lnTo>
                    <a:pt x="1" y="186"/>
                  </a:lnTo>
                  <a:lnTo>
                    <a:pt x="2" y="203"/>
                  </a:lnTo>
                  <a:lnTo>
                    <a:pt x="5" y="219"/>
                  </a:lnTo>
                  <a:lnTo>
                    <a:pt x="8" y="234"/>
                  </a:lnTo>
                  <a:lnTo>
                    <a:pt x="13" y="248"/>
                  </a:lnTo>
                  <a:lnTo>
                    <a:pt x="20" y="262"/>
                  </a:lnTo>
                  <a:lnTo>
                    <a:pt x="26" y="275"/>
                  </a:lnTo>
                  <a:lnTo>
                    <a:pt x="34" y="286"/>
                  </a:lnTo>
                  <a:lnTo>
                    <a:pt x="43" y="296"/>
                  </a:lnTo>
                  <a:lnTo>
                    <a:pt x="53" y="305"/>
                  </a:lnTo>
                  <a:lnTo>
                    <a:pt x="66" y="313"/>
                  </a:lnTo>
                  <a:lnTo>
                    <a:pt x="78" y="321"/>
                  </a:lnTo>
                  <a:lnTo>
                    <a:pt x="92" y="326"/>
                  </a:lnTo>
                  <a:lnTo>
                    <a:pt x="108" y="330"/>
                  </a:lnTo>
                  <a:lnTo>
                    <a:pt x="124" y="333"/>
                  </a:lnTo>
                  <a:lnTo>
                    <a:pt x="142" y="334"/>
                  </a:lnTo>
                  <a:lnTo>
                    <a:pt x="154" y="333"/>
                  </a:lnTo>
                  <a:lnTo>
                    <a:pt x="164" y="332"/>
                  </a:lnTo>
                  <a:lnTo>
                    <a:pt x="175" y="331"/>
                  </a:lnTo>
                  <a:lnTo>
                    <a:pt x="185" y="329"/>
                  </a:lnTo>
                  <a:lnTo>
                    <a:pt x="195" y="326"/>
                  </a:lnTo>
                  <a:lnTo>
                    <a:pt x="204" y="323"/>
                  </a:lnTo>
                  <a:lnTo>
                    <a:pt x="213" y="318"/>
                  </a:lnTo>
                  <a:lnTo>
                    <a:pt x="221" y="313"/>
                  </a:lnTo>
                  <a:lnTo>
                    <a:pt x="228" y="307"/>
                  </a:lnTo>
                  <a:lnTo>
                    <a:pt x="235" y="300"/>
                  </a:lnTo>
                  <a:lnTo>
                    <a:pt x="242" y="293"/>
                  </a:lnTo>
                  <a:lnTo>
                    <a:pt x="247" y="285"/>
                  </a:lnTo>
                  <a:lnTo>
                    <a:pt x="252" y="276"/>
                  </a:lnTo>
                  <a:lnTo>
                    <a:pt x="255" y="265"/>
                  </a:lnTo>
                  <a:lnTo>
                    <a:pt x="258" y="254"/>
                  </a:lnTo>
                  <a:lnTo>
                    <a:pt x="260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2" r:id="rId1"/>
    <p:sldLayoutId id="2147485433" r:id="rId2"/>
    <p:sldLayoutId id="2147485434" r:id="rId3"/>
    <p:sldLayoutId id="2147485435" r:id="rId4"/>
    <p:sldLayoutId id="2147485436" r:id="rId5"/>
    <p:sldLayoutId id="2147485437" r:id="rId6"/>
    <p:sldLayoutId id="2147485438" r:id="rId7"/>
    <p:sldLayoutId id="2147485439" r:id="rId8"/>
    <p:sldLayoutId id="2147485440" r:id="rId9"/>
    <p:sldLayoutId id="2147485441" r:id="rId10"/>
    <p:sldLayoutId id="2147485442" r:id="rId11"/>
  </p:sldLayoutIdLst>
  <p:transition spd="med">
    <p:wipe dir="d"/>
  </p:transition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B6E4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B6E4D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B6E4D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B6E4D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B6E4D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7B6E4D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7B6E4D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7B6E4D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7B6E4D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B6E4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B6E4D"/>
        </a:buClr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B6E4D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B6E4D"/>
        </a:buClr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B6E4D"/>
        </a:buClr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B6E4D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B6E4D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B6E4D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B6E4D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66950" y="6019800"/>
            <a:ext cx="5975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423025" algn="r"/>
              </a:tabLst>
              <a:defRPr sz="1600">
                <a:cs typeface="+mj-cs"/>
              </a:defRPr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  <p:pic>
        <p:nvPicPr>
          <p:cNvPr id="3075" name="Picture 11" descr="europa_diagonal_b-auf-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982663"/>
            <a:ext cx="48768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67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6950" y="6323013"/>
            <a:ext cx="59769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423025" algn="r"/>
              </a:tabLst>
              <a:defRPr sz="1600">
                <a:cs typeface="+mj-cs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307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266950" y="4227513"/>
            <a:ext cx="5976938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43" r:id="rId1"/>
    <p:sldLayoutId id="2147485444" r:id="rId2"/>
    <p:sldLayoutId id="2147485445" r:id="rId3"/>
    <p:sldLayoutId id="2147485446" r:id="rId4"/>
    <p:sldLayoutId id="2147485447" r:id="rId5"/>
    <p:sldLayoutId id="2147485448" r:id="rId6"/>
    <p:sldLayoutId id="2147485449" r:id="rId7"/>
    <p:sldLayoutId id="2147485450" r:id="rId8"/>
    <p:sldLayoutId id="2147485451" r:id="rId9"/>
    <p:sldLayoutId id="2147485452" r:id="rId10"/>
    <p:sldLayoutId id="2147485453" r:id="rId11"/>
  </p:sldLayoutIdLst>
  <p:transition spd="med">
    <p:wipe dir="d"/>
  </p:transition>
  <p:hf sldNum="0" hdr="0" ftr="0"/>
  <p:txStyles>
    <p:titleStyle>
      <a:lvl1pPr algn="l" defTabSz="7207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7B6E4D"/>
        </a:buClr>
        <a:defRPr sz="3200" b="1">
          <a:solidFill>
            <a:srgbClr val="7B6E4D"/>
          </a:solidFill>
          <a:latin typeface="+mj-lt"/>
          <a:ea typeface="+mj-ea"/>
          <a:cs typeface="+mj-cs"/>
        </a:defRPr>
      </a:lvl1pPr>
      <a:lvl2pPr algn="l" defTabSz="7207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7B6E4D"/>
        </a:buClr>
        <a:defRPr sz="3200" b="1">
          <a:solidFill>
            <a:srgbClr val="7B6E4D"/>
          </a:solidFill>
          <a:latin typeface="Arial" charset="0"/>
          <a:cs typeface="Arial" charset="0"/>
        </a:defRPr>
      </a:lvl2pPr>
      <a:lvl3pPr algn="l" defTabSz="7207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7B6E4D"/>
        </a:buClr>
        <a:defRPr sz="3200" b="1">
          <a:solidFill>
            <a:srgbClr val="7B6E4D"/>
          </a:solidFill>
          <a:latin typeface="Arial" charset="0"/>
          <a:cs typeface="Arial" charset="0"/>
        </a:defRPr>
      </a:lvl3pPr>
      <a:lvl4pPr algn="l" defTabSz="7207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7B6E4D"/>
        </a:buClr>
        <a:defRPr sz="3200" b="1">
          <a:solidFill>
            <a:srgbClr val="7B6E4D"/>
          </a:solidFill>
          <a:latin typeface="Arial" charset="0"/>
          <a:cs typeface="Arial" charset="0"/>
        </a:defRPr>
      </a:lvl4pPr>
      <a:lvl5pPr algn="l" defTabSz="72072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7B6E4D"/>
        </a:buClr>
        <a:defRPr sz="3200" b="1">
          <a:solidFill>
            <a:srgbClr val="7B6E4D"/>
          </a:solidFill>
          <a:latin typeface="Arial" charset="0"/>
          <a:cs typeface="Arial" charset="0"/>
        </a:defRPr>
      </a:lvl5pPr>
      <a:lvl6pPr marL="457200" algn="l" defTabSz="720725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7B6E4D"/>
        </a:buClr>
        <a:defRPr sz="3200" b="1">
          <a:solidFill>
            <a:srgbClr val="7B6E4D"/>
          </a:solidFill>
          <a:latin typeface="Arial" charset="0"/>
          <a:cs typeface="Arial" charset="0"/>
        </a:defRPr>
      </a:lvl6pPr>
      <a:lvl7pPr marL="914400" algn="l" defTabSz="720725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7B6E4D"/>
        </a:buClr>
        <a:defRPr sz="3200" b="1">
          <a:solidFill>
            <a:srgbClr val="7B6E4D"/>
          </a:solidFill>
          <a:latin typeface="Arial" charset="0"/>
          <a:cs typeface="Arial" charset="0"/>
        </a:defRPr>
      </a:lvl7pPr>
      <a:lvl8pPr marL="1371600" algn="l" defTabSz="720725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7B6E4D"/>
        </a:buClr>
        <a:defRPr sz="3200" b="1">
          <a:solidFill>
            <a:srgbClr val="7B6E4D"/>
          </a:solidFill>
          <a:latin typeface="Arial" charset="0"/>
          <a:cs typeface="Arial" charset="0"/>
        </a:defRPr>
      </a:lvl8pPr>
      <a:lvl9pPr marL="1828800" algn="l" defTabSz="720725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7B6E4D"/>
        </a:buClr>
        <a:defRPr sz="3200" b="1">
          <a:solidFill>
            <a:srgbClr val="7B6E4D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73" name="Rectangle 21"/>
          <p:cNvSpPr>
            <a:spLocks noChangeArrowheads="1"/>
          </p:cNvSpPr>
          <p:nvPr/>
        </p:nvSpPr>
        <p:spPr bwMode="auto">
          <a:xfrm rot="10800000" flipH="1">
            <a:off x="7938" y="3175"/>
            <a:ext cx="9136062" cy="6854825"/>
          </a:xfrm>
          <a:prstGeom prst="rect">
            <a:avLst/>
          </a:prstGeom>
          <a:solidFill>
            <a:srgbClr val="E3D8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FFFFFF"/>
              </a:buClr>
              <a:buSzPct val="100000"/>
              <a:buFont typeface="Chalkboard" charset="0"/>
              <a:buNone/>
              <a:defRPr/>
            </a:pPr>
            <a:r>
              <a:rPr lang="en-GB" altLang="de-DE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charset="0"/>
              </a:rPr>
              <a:t> </a:t>
            </a:r>
          </a:p>
        </p:txBody>
      </p:sp>
      <p:pic>
        <p:nvPicPr>
          <p:cNvPr id="4099" name="Picture 26" descr="europa_diagonal_w-auf-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6950" y="981075"/>
            <a:ext cx="48768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17"/>
          <p:cNvSpPr>
            <a:spLocks noChangeArrowheads="1"/>
          </p:cNvSpPr>
          <p:nvPr/>
        </p:nvSpPr>
        <p:spPr bwMode="auto">
          <a:xfrm>
            <a:off x="1588" y="6597650"/>
            <a:ext cx="9144000" cy="260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rgbClr val="7B6E4D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7B6E4D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7B6E4D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7B6E4D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7B6E4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B6E4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B6E4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B6E4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B6E4D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dirty="0" smtClean="0"/>
          </a:p>
        </p:txBody>
      </p:sp>
      <p:sp>
        <p:nvSpPr>
          <p:cNvPr id="381970" name="Rectangle 18"/>
          <p:cNvSpPr>
            <a:spLocks noChangeArrowheads="1"/>
          </p:cNvSpPr>
          <p:nvPr/>
        </p:nvSpPr>
        <p:spPr bwMode="auto">
          <a:xfrm>
            <a:off x="1588" y="0"/>
            <a:ext cx="9144000" cy="476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FFFFFF"/>
              </a:buClr>
              <a:buSzPct val="100000"/>
              <a:buFont typeface="Chalkboard" charset="0"/>
              <a:buNone/>
              <a:defRPr/>
            </a:pPr>
            <a:r>
              <a:rPr lang="en-GB" altLang="de-DE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" charset="0"/>
              </a:rPr>
              <a:t> </a:t>
            </a:r>
          </a:p>
        </p:txBody>
      </p:sp>
      <p:sp>
        <p:nvSpPr>
          <p:cNvPr id="410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843597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4103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7338"/>
            <a:ext cx="8266113" cy="168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38196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2438" y="6630988"/>
            <a:ext cx="85121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423025" algn="r"/>
              </a:tabLst>
              <a:defRPr>
                <a:cs typeface="+mj-cs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38196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79613" y="114300"/>
            <a:ext cx="69135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423025" algn="r"/>
              </a:tabLst>
              <a:defRPr sz="1600">
                <a:cs typeface="+mj-cs"/>
              </a:defRPr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  <p:grpSp>
        <p:nvGrpSpPr>
          <p:cNvPr id="4106" name="Group 45"/>
          <p:cNvGrpSpPr>
            <a:grpSpLocks/>
          </p:cNvGrpSpPr>
          <p:nvPr/>
        </p:nvGrpSpPr>
        <p:grpSpPr bwMode="auto">
          <a:xfrm>
            <a:off x="457200" y="96838"/>
            <a:ext cx="1366838" cy="280987"/>
            <a:chOff x="288" y="61"/>
            <a:chExt cx="861" cy="177"/>
          </a:xfrm>
        </p:grpSpPr>
        <p:sp>
          <p:nvSpPr>
            <p:cNvPr id="4107" name="Rectangle 37"/>
            <p:cNvSpPr>
              <a:spLocks noChangeArrowheads="1"/>
            </p:cNvSpPr>
            <p:nvPr userDrawn="1"/>
          </p:nvSpPr>
          <p:spPr bwMode="auto">
            <a:xfrm>
              <a:off x="288" y="61"/>
              <a:ext cx="177" cy="177"/>
            </a:xfrm>
            <a:prstGeom prst="rect">
              <a:avLst/>
            </a:prstGeom>
            <a:solidFill>
              <a:srgbClr val="B4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dirty="0" smtClean="0"/>
            </a:p>
          </p:txBody>
        </p:sp>
        <p:sp>
          <p:nvSpPr>
            <p:cNvPr id="4108" name="Freeform 38"/>
            <p:cNvSpPr>
              <a:spLocks/>
            </p:cNvSpPr>
            <p:nvPr userDrawn="1"/>
          </p:nvSpPr>
          <p:spPr bwMode="auto">
            <a:xfrm>
              <a:off x="305" y="92"/>
              <a:ext cx="142" cy="115"/>
            </a:xfrm>
            <a:custGeom>
              <a:avLst/>
              <a:gdLst>
                <a:gd name="T0" fmla="*/ 0 w 395"/>
                <a:gd name="T1" fmla="*/ 0 h 323"/>
                <a:gd name="T2" fmla="*/ 0 w 395"/>
                <a:gd name="T3" fmla="*/ 0 h 323"/>
                <a:gd name="T4" fmla="*/ 0 w 395"/>
                <a:gd name="T5" fmla="*/ 0 h 323"/>
                <a:gd name="T6" fmla="*/ 0 w 395"/>
                <a:gd name="T7" fmla="*/ 0 h 323"/>
                <a:gd name="T8" fmla="*/ 0 w 395"/>
                <a:gd name="T9" fmla="*/ 0 h 323"/>
                <a:gd name="T10" fmla="*/ 0 w 395"/>
                <a:gd name="T11" fmla="*/ 0 h 323"/>
                <a:gd name="T12" fmla="*/ 0 w 395"/>
                <a:gd name="T13" fmla="*/ 0 h 323"/>
                <a:gd name="T14" fmla="*/ 0 w 395"/>
                <a:gd name="T15" fmla="*/ 0 h 323"/>
                <a:gd name="T16" fmla="*/ 0 w 395"/>
                <a:gd name="T17" fmla="*/ 0 h 323"/>
                <a:gd name="T18" fmla="*/ 0 w 395"/>
                <a:gd name="T19" fmla="*/ 0 h 323"/>
                <a:gd name="T20" fmla="*/ 0 w 395"/>
                <a:gd name="T21" fmla="*/ 0 h 323"/>
                <a:gd name="T22" fmla="*/ 0 w 395"/>
                <a:gd name="T23" fmla="*/ 0 h 323"/>
                <a:gd name="T24" fmla="*/ 0 w 395"/>
                <a:gd name="T25" fmla="*/ 0 h 323"/>
                <a:gd name="T26" fmla="*/ 0 w 395"/>
                <a:gd name="T27" fmla="*/ 0 h 3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5" h="323">
                  <a:moveTo>
                    <a:pt x="395" y="323"/>
                  </a:moveTo>
                  <a:lnTo>
                    <a:pt x="395" y="0"/>
                  </a:lnTo>
                  <a:lnTo>
                    <a:pt x="270" y="0"/>
                  </a:lnTo>
                  <a:lnTo>
                    <a:pt x="200" y="241"/>
                  </a:lnTo>
                  <a:lnTo>
                    <a:pt x="124" y="0"/>
                  </a:lnTo>
                  <a:lnTo>
                    <a:pt x="0" y="0"/>
                  </a:lnTo>
                  <a:lnTo>
                    <a:pt x="0" y="323"/>
                  </a:lnTo>
                  <a:lnTo>
                    <a:pt x="71" y="323"/>
                  </a:lnTo>
                  <a:lnTo>
                    <a:pt x="71" y="54"/>
                  </a:lnTo>
                  <a:lnTo>
                    <a:pt x="158" y="323"/>
                  </a:lnTo>
                  <a:lnTo>
                    <a:pt x="231" y="323"/>
                  </a:lnTo>
                  <a:lnTo>
                    <a:pt x="319" y="54"/>
                  </a:lnTo>
                  <a:lnTo>
                    <a:pt x="319" y="323"/>
                  </a:lnTo>
                  <a:lnTo>
                    <a:pt x="395" y="3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109" name="Rectangle 39"/>
            <p:cNvSpPr>
              <a:spLocks noChangeArrowheads="1"/>
            </p:cNvSpPr>
            <p:nvPr userDrawn="1"/>
          </p:nvSpPr>
          <p:spPr bwMode="auto">
            <a:xfrm>
              <a:off x="516" y="61"/>
              <a:ext cx="177" cy="177"/>
            </a:xfrm>
            <a:prstGeom prst="rect">
              <a:avLst/>
            </a:prstGeom>
            <a:solidFill>
              <a:srgbClr val="E3D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dirty="0" smtClean="0"/>
            </a:p>
          </p:txBody>
        </p:sp>
        <p:sp>
          <p:nvSpPr>
            <p:cNvPr id="4110" name="Rectangle 40"/>
            <p:cNvSpPr>
              <a:spLocks noChangeArrowheads="1"/>
            </p:cNvSpPr>
            <p:nvPr userDrawn="1"/>
          </p:nvSpPr>
          <p:spPr bwMode="auto">
            <a:xfrm>
              <a:off x="744" y="61"/>
              <a:ext cx="177" cy="177"/>
            </a:xfrm>
            <a:prstGeom prst="rect">
              <a:avLst/>
            </a:prstGeom>
            <a:solidFill>
              <a:srgbClr val="E3D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dirty="0" smtClean="0"/>
            </a:p>
          </p:txBody>
        </p:sp>
        <p:sp>
          <p:nvSpPr>
            <p:cNvPr id="4111" name="Rectangle 41"/>
            <p:cNvSpPr>
              <a:spLocks noChangeArrowheads="1"/>
            </p:cNvSpPr>
            <p:nvPr userDrawn="1"/>
          </p:nvSpPr>
          <p:spPr bwMode="auto">
            <a:xfrm>
              <a:off x="972" y="61"/>
              <a:ext cx="177" cy="177"/>
            </a:xfrm>
            <a:prstGeom prst="rect">
              <a:avLst/>
            </a:prstGeom>
            <a:solidFill>
              <a:srgbClr val="E3D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dirty="0" smtClean="0"/>
            </a:p>
          </p:txBody>
        </p:sp>
        <p:sp>
          <p:nvSpPr>
            <p:cNvPr id="4112" name="Freeform 42"/>
            <p:cNvSpPr>
              <a:spLocks/>
            </p:cNvSpPr>
            <p:nvPr userDrawn="1"/>
          </p:nvSpPr>
          <p:spPr bwMode="auto">
            <a:xfrm>
              <a:off x="1017" y="92"/>
              <a:ext cx="91" cy="115"/>
            </a:xfrm>
            <a:custGeom>
              <a:avLst/>
              <a:gdLst>
                <a:gd name="T0" fmla="*/ 0 w 254"/>
                <a:gd name="T1" fmla="*/ 0 h 323"/>
                <a:gd name="T2" fmla="*/ 0 w 254"/>
                <a:gd name="T3" fmla="*/ 0 h 323"/>
                <a:gd name="T4" fmla="*/ 0 w 254"/>
                <a:gd name="T5" fmla="*/ 0 h 323"/>
                <a:gd name="T6" fmla="*/ 0 w 254"/>
                <a:gd name="T7" fmla="*/ 0 h 323"/>
                <a:gd name="T8" fmla="*/ 0 w 254"/>
                <a:gd name="T9" fmla="*/ 0 h 323"/>
                <a:gd name="T10" fmla="*/ 0 w 254"/>
                <a:gd name="T11" fmla="*/ 0 h 323"/>
                <a:gd name="T12" fmla="*/ 0 w 254"/>
                <a:gd name="T13" fmla="*/ 0 h 323"/>
                <a:gd name="T14" fmla="*/ 0 w 254"/>
                <a:gd name="T15" fmla="*/ 0 h 323"/>
                <a:gd name="T16" fmla="*/ 0 w 254"/>
                <a:gd name="T17" fmla="*/ 0 h 323"/>
                <a:gd name="T18" fmla="*/ 0 w 254"/>
                <a:gd name="T19" fmla="*/ 0 h 323"/>
                <a:gd name="T20" fmla="*/ 0 w 254"/>
                <a:gd name="T21" fmla="*/ 0 h 3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4" h="323">
                  <a:moveTo>
                    <a:pt x="254" y="323"/>
                  </a:moveTo>
                  <a:lnTo>
                    <a:pt x="254" y="0"/>
                  </a:lnTo>
                  <a:lnTo>
                    <a:pt x="216" y="0"/>
                  </a:lnTo>
                  <a:lnTo>
                    <a:pt x="216" y="281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323"/>
                  </a:lnTo>
                  <a:lnTo>
                    <a:pt x="37" y="323"/>
                  </a:lnTo>
                  <a:lnTo>
                    <a:pt x="37" y="42"/>
                  </a:lnTo>
                  <a:lnTo>
                    <a:pt x="198" y="323"/>
                  </a:lnTo>
                  <a:lnTo>
                    <a:pt x="254" y="3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113" name="Freeform 43"/>
            <p:cNvSpPr>
              <a:spLocks noEditPoints="1"/>
            </p:cNvSpPr>
            <p:nvPr userDrawn="1"/>
          </p:nvSpPr>
          <p:spPr bwMode="auto">
            <a:xfrm>
              <a:off x="778" y="89"/>
              <a:ext cx="105" cy="120"/>
            </a:xfrm>
            <a:custGeom>
              <a:avLst/>
              <a:gdLst>
                <a:gd name="T0" fmla="*/ 0 w 291"/>
                <a:gd name="T1" fmla="*/ 0 h 335"/>
                <a:gd name="T2" fmla="*/ 0 w 291"/>
                <a:gd name="T3" fmla="*/ 0 h 335"/>
                <a:gd name="T4" fmla="*/ 0 w 291"/>
                <a:gd name="T5" fmla="*/ 0 h 335"/>
                <a:gd name="T6" fmla="*/ 0 w 291"/>
                <a:gd name="T7" fmla="*/ 0 h 335"/>
                <a:gd name="T8" fmla="*/ 0 w 291"/>
                <a:gd name="T9" fmla="*/ 0 h 335"/>
                <a:gd name="T10" fmla="*/ 0 w 291"/>
                <a:gd name="T11" fmla="*/ 0 h 335"/>
                <a:gd name="T12" fmla="*/ 0 w 291"/>
                <a:gd name="T13" fmla="*/ 0 h 335"/>
                <a:gd name="T14" fmla="*/ 0 w 291"/>
                <a:gd name="T15" fmla="*/ 0 h 335"/>
                <a:gd name="T16" fmla="*/ 0 w 291"/>
                <a:gd name="T17" fmla="*/ 0 h 335"/>
                <a:gd name="T18" fmla="*/ 0 w 291"/>
                <a:gd name="T19" fmla="*/ 0 h 335"/>
                <a:gd name="T20" fmla="*/ 0 w 291"/>
                <a:gd name="T21" fmla="*/ 0 h 335"/>
                <a:gd name="T22" fmla="*/ 0 w 291"/>
                <a:gd name="T23" fmla="*/ 0 h 335"/>
                <a:gd name="T24" fmla="*/ 0 w 291"/>
                <a:gd name="T25" fmla="*/ 0 h 335"/>
                <a:gd name="T26" fmla="*/ 0 w 291"/>
                <a:gd name="T27" fmla="*/ 0 h 335"/>
                <a:gd name="T28" fmla="*/ 0 w 291"/>
                <a:gd name="T29" fmla="*/ 0 h 335"/>
                <a:gd name="T30" fmla="*/ 0 w 291"/>
                <a:gd name="T31" fmla="*/ 0 h 335"/>
                <a:gd name="T32" fmla="*/ 0 w 291"/>
                <a:gd name="T33" fmla="*/ 0 h 335"/>
                <a:gd name="T34" fmla="*/ 0 w 291"/>
                <a:gd name="T35" fmla="*/ 0 h 335"/>
                <a:gd name="T36" fmla="*/ 0 w 291"/>
                <a:gd name="T37" fmla="*/ 0 h 335"/>
                <a:gd name="T38" fmla="*/ 0 w 291"/>
                <a:gd name="T39" fmla="*/ 0 h 335"/>
                <a:gd name="T40" fmla="*/ 0 w 291"/>
                <a:gd name="T41" fmla="*/ 0 h 335"/>
                <a:gd name="T42" fmla="*/ 0 w 291"/>
                <a:gd name="T43" fmla="*/ 0 h 335"/>
                <a:gd name="T44" fmla="*/ 0 w 291"/>
                <a:gd name="T45" fmla="*/ 0 h 335"/>
                <a:gd name="T46" fmla="*/ 0 w 291"/>
                <a:gd name="T47" fmla="*/ 0 h 335"/>
                <a:gd name="T48" fmla="*/ 0 w 291"/>
                <a:gd name="T49" fmla="*/ 0 h 335"/>
                <a:gd name="T50" fmla="*/ 0 w 291"/>
                <a:gd name="T51" fmla="*/ 0 h 335"/>
                <a:gd name="T52" fmla="*/ 0 w 291"/>
                <a:gd name="T53" fmla="*/ 0 h 335"/>
                <a:gd name="T54" fmla="*/ 0 w 291"/>
                <a:gd name="T55" fmla="*/ 0 h 335"/>
                <a:gd name="T56" fmla="*/ 0 w 291"/>
                <a:gd name="T57" fmla="*/ 0 h 335"/>
                <a:gd name="T58" fmla="*/ 0 w 291"/>
                <a:gd name="T59" fmla="*/ 0 h 335"/>
                <a:gd name="T60" fmla="*/ 0 w 291"/>
                <a:gd name="T61" fmla="*/ 0 h 335"/>
                <a:gd name="T62" fmla="*/ 0 w 291"/>
                <a:gd name="T63" fmla="*/ 0 h 335"/>
                <a:gd name="T64" fmla="*/ 0 w 291"/>
                <a:gd name="T65" fmla="*/ 0 h 335"/>
                <a:gd name="T66" fmla="*/ 0 w 291"/>
                <a:gd name="T67" fmla="*/ 0 h 335"/>
                <a:gd name="T68" fmla="*/ 0 w 291"/>
                <a:gd name="T69" fmla="*/ 0 h 335"/>
                <a:gd name="T70" fmla="*/ 0 w 291"/>
                <a:gd name="T71" fmla="*/ 0 h 335"/>
                <a:gd name="T72" fmla="*/ 0 w 291"/>
                <a:gd name="T73" fmla="*/ 0 h 335"/>
                <a:gd name="T74" fmla="*/ 0 w 291"/>
                <a:gd name="T75" fmla="*/ 0 h 335"/>
                <a:gd name="T76" fmla="*/ 0 w 291"/>
                <a:gd name="T77" fmla="*/ 0 h 335"/>
                <a:gd name="T78" fmla="*/ 0 w 291"/>
                <a:gd name="T79" fmla="*/ 0 h 335"/>
                <a:gd name="T80" fmla="*/ 0 w 291"/>
                <a:gd name="T81" fmla="*/ 0 h 335"/>
                <a:gd name="T82" fmla="*/ 0 w 291"/>
                <a:gd name="T83" fmla="*/ 0 h 335"/>
                <a:gd name="T84" fmla="*/ 0 w 291"/>
                <a:gd name="T85" fmla="*/ 0 h 3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91" h="335">
                  <a:moveTo>
                    <a:pt x="247" y="167"/>
                  </a:moveTo>
                  <a:lnTo>
                    <a:pt x="247" y="179"/>
                  </a:lnTo>
                  <a:lnTo>
                    <a:pt x="246" y="192"/>
                  </a:lnTo>
                  <a:lnTo>
                    <a:pt x="244" y="204"/>
                  </a:lnTo>
                  <a:lnTo>
                    <a:pt x="242" y="216"/>
                  </a:lnTo>
                  <a:lnTo>
                    <a:pt x="239" y="227"/>
                  </a:lnTo>
                  <a:lnTo>
                    <a:pt x="235" y="239"/>
                  </a:lnTo>
                  <a:lnTo>
                    <a:pt x="231" y="249"/>
                  </a:lnTo>
                  <a:lnTo>
                    <a:pt x="225" y="259"/>
                  </a:lnTo>
                  <a:lnTo>
                    <a:pt x="219" y="268"/>
                  </a:lnTo>
                  <a:lnTo>
                    <a:pt x="211" y="277"/>
                  </a:lnTo>
                  <a:lnTo>
                    <a:pt x="203" y="284"/>
                  </a:lnTo>
                  <a:lnTo>
                    <a:pt x="194" y="290"/>
                  </a:lnTo>
                  <a:lnTo>
                    <a:pt x="184" y="295"/>
                  </a:lnTo>
                  <a:lnTo>
                    <a:pt x="172" y="299"/>
                  </a:lnTo>
                  <a:lnTo>
                    <a:pt x="159" y="301"/>
                  </a:lnTo>
                  <a:lnTo>
                    <a:pt x="146" y="302"/>
                  </a:lnTo>
                  <a:lnTo>
                    <a:pt x="132" y="301"/>
                  </a:lnTo>
                  <a:lnTo>
                    <a:pt x="119" y="299"/>
                  </a:lnTo>
                  <a:lnTo>
                    <a:pt x="108" y="295"/>
                  </a:lnTo>
                  <a:lnTo>
                    <a:pt x="98" y="290"/>
                  </a:lnTo>
                  <a:lnTo>
                    <a:pt x="89" y="284"/>
                  </a:lnTo>
                  <a:lnTo>
                    <a:pt x="81" y="277"/>
                  </a:lnTo>
                  <a:lnTo>
                    <a:pt x="72" y="268"/>
                  </a:lnTo>
                  <a:lnTo>
                    <a:pt x="66" y="259"/>
                  </a:lnTo>
                  <a:lnTo>
                    <a:pt x="61" y="249"/>
                  </a:lnTo>
                  <a:lnTo>
                    <a:pt x="56" y="239"/>
                  </a:lnTo>
                  <a:lnTo>
                    <a:pt x="53" y="227"/>
                  </a:lnTo>
                  <a:lnTo>
                    <a:pt x="50" y="215"/>
                  </a:lnTo>
                  <a:lnTo>
                    <a:pt x="47" y="204"/>
                  </a:lnTo>
                  <a:lnTo>
                    <a:pt x="46" y="192"/>
                  </a:lnTo>
                  <a:lnTo>
                    <a:pt x="45" y="179"/>
                  </a:lnTo>
                  <a:lnTo>
                    <a:pt x="45" y="167"/>
                  </a:lnTo>
                  <a:lnTo>
                    <a:pt x="45" y="155"/>
                  </a:lnTo>
                  <a:lnTo>
                    <a:pt x="46" y="142"/>
                  </a:lnTo>
                  <a:lnTo>
                    <a:pt x="47" y="131"/>
                  </a:lnTo>
                  <a:lnTo>
                    <a:pt x="50" y="119"/>
                  </a:lnTo>
                  <a:lnTo>
                    <a:pt x="53" y="108"/>
                  </a:lnTo>
                  <a:lnTo>
                    <a:pt x="56" y="96"/>
                  </a:lnTo>
                  <a:lnTo>
                    <a:pt x="61" y="86"/>
                  </a:lnTo>
                  <a:lnTo>
                    <a:pt x="66" y="76"/>
                  </a:lnTo>
                  <a:lnTo>
                    <a:pt x="73" y="67"/>
                  </a:lnTo>
                  <a:lnTo>
                    <a:pt x="81" y="58"/>
                  </a:lnTo>
                  <a:lnTo>
                    <a:pt x="89" y="51"/>
                  </a:lnTo>
                  <a:lnTo>
                    <a:pt x="98" y="45"/>
                  </a:lnTo>
                  <a:lnTo>
                    <a:pt x="108" y="40"/>
                  </a:lnTo>
                  <a:lnTo>
                    <a:pt x="119" y="37"/>
                  </a:lnTo>
                  <a:lnTo>
                    <a:pt x="132" y="35"/>
                  </a:lnTo>
                  <a:lnTo>
                    <a:pt x="146" y="34"/>
                  </a:lnTo>
                  <a:lnTo>
                    <a:pt x="159" y="35"/>
                  </a:lnTo>
                  <a:lnTo>
                    <a:pt x="173" y="37"/>
                  </a:lnTo>
                  <a:lnTo>
                    <a:pt x="184" y="40"/>
                  </a:lnTo>
                  <a:lnTo>
                    <a:pt x="194" y="45"/>
                  </a:lnTo>
                  <a:lnTo>
                    <a:pt x="203" y="51"/>
                  </a:lnTo>
                  <a:lnTo>
                    <a:pt x="213" y="58"/>
                  </a:lnTo>
                  <a:lnTo>
                    <a:pt x="220" y="67"/>
                  </a:lnTo>
                  <a:lnTo>
                    <a:pt x="226" y="76"/>
                  </a:lnTo>
                  <a:lnTo>
                    <a:pt x="231" y="85"/>
                  </a:lnTo>
                  <a:lnTo>
                    <a:pt x="236" y="95"/>
                  </a:lnTo>
                  <a:lnTo>
                    <a:pt x="239" y="107"/>
                  </a:lnTo>
                  <a:lnTo>
                    <a:pt x="242" y="118"/>
                  </a:lnTo>
                  <a:lnTo>
                    <a:pt x="244" y="130"/>
                  </a:lnTo>
                  <a:lnTo>
                    <a:pt x="246" y="142"/>
                  </a:lnTo>
                  <a:lnTo>
                    <a:pt x="247" y="155"/>
                  </a:lnTo>
                  <a:lnTo>
                    <a:pt x="247" y="167"/>
                  </a:lnTo>
                  <a:close/>
                  <a:moveTo>
                    <a:pt x="291" y="166"/>
                  </a:moveTo>
                  <a:lnTo>
                    <a:pt x="291" y="149"/>
                  </a:lnTo>
                  <a:lnTo>
                    <a:pt x="289" y="131"/>
                  </a:lnTo>
                  <a:lnTo>
                    <a:pt x="287" y="116"/>
                  </a:lnTo>
                  <a:lnTo>
                    <a:pt x="283" y="100"/>
                  </a:lnTo>
                  <a:lnTo>
                    <a:pt x="279" y="86"/>
                  </a:lnTo>
                  <a:lnTo>
                    <a:pt x="273" y="72"/>
                  </a:lnTo>
                  <a:lnTo>
                    <a:pt x="266" y="59"/>
                  </a:lnTo>
                  <a:lnTo>
                    <a:pt x="258" y="47"/>
                  </a:lnTo>
                  <a:lnTo>
                    <a:pt x="247" y="37"/>
                  </a:lnTo>
                  <a:lnTo>
                    <a:pt x="237" y="28"/>
                  </a:lnTo>
                  <a:lnTo>
                    <a:pt x="225" y="19"/>
                  </a:lnTo>
                  <a:lnTo>
                    <a:pt x="213" y="12"/>
                  </a:lnTo>
                  <a:lnTo>
                    <a:pt x="197" y="7"/>
                  </a:lnTo>
                  <a:lnTo>
                    <a:pt x="182" y="3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8" y="1"/>
                  </a:lnTo>
                  <a:lnTo>
                    <a:pt x="111" y="4"/>
                  </a:lnTo>
                  <a:lnTo>
                    <a:pt x="96" y="8"/>
                  </a:lnTo>
                  <a:lnTo>
                    <a:pt x="82" y="13"/>
                  </a:lnTo>
                  <a:lnTo>
                    <a:pt x="68" y="20"/>
                  </a:lnTo>
                  <a:lnTo>
                    <a:pt x="56" y="30"/>
                  </a:lnTo>
                  <a:lnTo>
                    <a:pt x="46" y="39"/>
                  </a:lnTo>
                  <a:lnTo>
                    <a:pt x="36" y="50"/>
                  </a:lnTo>
                  <a:lnTo>
                    <a:pt x="27" y="61"/>
                  </a:lnTo>
                  <a:lnTo>
                    <a:pt x="20" y="75"/>
                  </a:lnTo>
                  <a:lnTo>
                    <a:pt x="14" y="89"/>
                  </a:lnTo>
                  <a:lnTo>
                    <a:pt x="9" y="103"/>
                  </a:lnTo>
                  <a:lnTo>
                    <a:pt x="5" y="119"/>
                  </a:lnTo>
                  <a:lnTo>
                    <a:pt x="3" y="134"/>
                  </a:lnTo>
                  <a:lnTo>
                    <a:pt x="1" y="151"/>
                  </a:lnTo>
                  <a:lnTo>
                    <a:pt x="0" y="168"/>
                  </a:lnTo>
                  <a:lnTo>
                    <a:pt x="1" y="185"/>
                  </a:lnTo>
                  <a:lnTo>
                    <a:pt x="2" y="202"/>
                  </a:lnTo>
                  <a:lnTo>
                    <a:pt x="5" y="218"/>
                  </a:lnTo>
                  <a:lnTo>
                    <a:pt x="9" y="234"/>
                  </a:lnTo>
                  <a:lnTo>
                    <a:pt x="13" y="248"/>
                  </a:lnTo>
                  <a:lnTo>
                    <a:pt x="19" y="261"/>
                  </a:lnTo>
                  <a:lnTo>
                    <a:pt x="26" y="275"/>
                  </a:lnTo>
                  <a:lnTo>
                    <a:pt x="35" y="286"/>
                  </a:lnTo>
                  <a:lnTo>
                    <a:pt x="45" y="297"/>
                  </a:lnTo>
                  <a:lnTo>
                    <a:pt x="55" y="306"/>
                  </a:lnTo>
                  <a:lnTo>
                    <a:pt x="67" y="314"/>
                  </a:lnTo>
                  <a:lnTo>
                    <a:pt x="81" y="322"/>
                  </a:lnTo>
                  <a:lnTo>
                    <a:pt x="95" y="328"/>
                  </a:lnTo>
                  <a:lnTo>
                    <a:pt x="110" y="332"/>
                  </a:lnTo>
                  <a:lnTo>
                    <a:pt x="128" y="334"/>
                  </a:lnTo>
                  <a:lnTo>
                    <a:pt x="146" y="335"/>
                  </a:lnTo>
                  <a:lnTo>
                    <a:pt x="164" y="334"/>
                  </a:lnTo>
                  <a:lnTo>
                    <a:pt x="181" y="332"/>
                  </a:lnTo>
                  <a:lnTo>
                    <a:pt x="197" y="327"/>
                  </a:lnTo>
                  <a:lnTo>
                    <a:pt x="211" y="322"/>
                  </a:lnTo>
                  <a:lnTo>
                    <a:pt x="225" y="314"/>
                  </a:lnTo>
                  <a:lnTo>
                    <a:pt x="237" y="306"/>
                  </a:lnTo>
                  <a:lnTo>
                    <a:pt x="247" y="296"/>
                  </a:lnTo>
                  <a:lnTo>
                    <a:pt x="256" y="285"/>
                  </a:lnTo>
                  <a:lnTo>
                    <a:pt x="265" y="274"/>
                  </a:lnTo>
                  <a:lnTo>
                    <a:pt x="272" y="260"/>
                  </a:lnTo>
                  <a:lnTo>
                    <a:pt x="278" y="246"/>
                  </a:lnTo>
                  <a:lnTo>
                    <a:pt x="283" y="232"/>
                  </a:lnTo>
                  <a:lnTo>
                    <a:pt x="287" y="216"/>
                  </a:lnTo>
                  <a:lnTo>
                    <a:pt x="289" y="200"/>
                  </a:lnTo>
                  <a:lnTo>
                    <a:pt x="291" y="183"/>
                  </a:lnTo>
                  <a:lnTo>
                    <a:pt x="291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114" name="Freeform 44"/>
            <p:cNvSpPr>
              <a:spLocks/>
            </p:cNvSpPr>
            <p:nvPr userDrawn="1"/>
          </p:nvSpPr>
          <p:spPr bwMode="auto">
            <a:xfrm>
              <a:off x="561" y="89"/>
              <a:ext cx="93" cy="120"/>
            </a:xfrm>
            <a:custGeom>
              <a:avLst/>
              <a:gdLst>
                <a:gd name="T0" fmla="*/ 0 w 260"/>
                <a:gd name="T1" fmla="*/ 0 h 334"/>
                <a:gd name="T2" fmla="*/ 0 w 260"/>
                <a:gd name="T3" fmla="*/ 0 h 334"/>
                <a:gd name="T4" fmla="*/ 0 w 260"/>
                <a:gd name="T5" fmla="*/ 0 h 334"/>
                <a:gd name="T6" fmla="*/ 0 w 260"/>
                <a:gd name="T7" fmla="*/ 0 h 334"/>
                <a:gd name="T8" fmla="*/ 0 w 260"/>
                <a:gd name="T9" fmla="*/ 0 h 334"/>
                <a:gd name="T10" fmla="*/ 0 w 260"/>
                <a:gd name="T11" fmla="*/ 0 h 334"/>
                <a:gd name="T12" fmla="*/ 0 w 260"/>
                <a:gd name="T13" fmla="*/ 0 h 334"/>
                <a:gd name="T14" fmla="*/ 0 w 260"/>
                <a:gd name="T15" fmla="*/ 0 h 334"/>
                <a:gd name="T16" fmla="*/ 0 w 260"/>
                <a:gd name="T17" fmla="*/ 0 h 334"/>
                <a:gd name="T18" fmla="*/ 0 w 260"/>
                <a:gd name="T19" fmla="*/ 0 h 334"/>
                <a:gd name="T20" fmla="*/ 0 w 260"/>
                <a:gd name="T21" fmla="*/ 0 h 334"/>
                <a:gd name="T22" fmla="*/ 0 w 260"/>
                <a:gd name="T23" fmla="*/ 0 h 334"/>
                <a:gd name="T24" fmla="*/ 0 w 260"/>
                <a:gd name="T25" fmla="*/ 0 h 334"/>
                <a:gd name="T26" fmla="*/ 0 w 260"/>
                <a:gd name="T27" fmla="*/ 0 h 334"/>
                <a:gd name="T28" fmla="*/ 0 w 260"/>
                <a:gd name="T29" fmla="*/ 0 h 334"/>
                <a:gd name="T30" fmla="*/ 0 w 260"/>
                <a:gd name="T31" fmla="*/ 0 h 334"/>
                <a:gd name="T32" fmla="*/ 0 w 260"/>
                <a:gd name="T33" fmla="*/ 0 h 334"/>
                <a:gd name="T34" fmla="*/ 0 w 260"/>
                <a:gd name="T35" fmla="*/ 0 h 334"/>
                <a:gd name="T36" fmla="*/ 0 w 260"/>
                <a:gd name="T37" fmla="*/ 0 h 334"/>
                <a:gd name="T38" fmla="*/ 0 w 260"/>
                <a:gd name="T39" fmla="*/ 0 h 334"/>
                <a:gd name="T40" fmla="*/ 0 w 260"/>
                <a:gd name="T41" fmla="*/ 0 h 334"/>
                <a:gd name="T42" fmla="*/ 0 w 260"/>
                <a:gd name="T43" fmla="*/ 0 h 334"/>
                <a:gd name="T44" fmla="*/ 0 w 260"/>
                <a:gd name="T45" fmla="*/ 0 h 334"/>
                <a:gd name="T46" fmla="*/ 0 w 260"/>
                <a:gd name="T47" fmla="*/ 0 h 334"/>
                <a:gd name="T48" fmla="*/ 0 w 260"/>
                <a:gd name="T49" fmla="*/ 0 h 334"/>
                <a:gd name="T50" fmla="*/ 0 w 260"/>
                <a:gd name="T51" fmla="*/ 0 h 334"/>
                <a:gd name="T52" fmla="*/ 0 w 260"/>
                <a:gd name="T53" fmla="*/ 0 h 334"/>
                <a:gd name="T54" fmla="*/ 0 w 260"/>
                <a:gd name="T55" fmla="*/ 0 h 334"/>
                <a:gd name="T56" fmla="*/ 0 w 260"/>
                <a:gd name="T57" fmla="*/ 0 h 334"/>
                <a:gd name="T58" fmla="*/ 0 w 260"/>
                <a:gd name="T59" fmla="*/ 0 h 334"/>
                <a:gd name="T60" fmla="*/ 0 w 260"/>
                <a:gd name="T61" fmla="*/ 0 h 334"/>
                <a:gd name="T62" fmla="*/ 0 w 260"/>
                <a:gd name="T63" fmla="*/ 0 h 334"/>
                <a:gd name="T64" fmla="*/ 0 w 260"/>
                <a:gd name="T65" fmla="*/ 0 h 334"/>
                <a:gd name="T66" fmla="*/ 0 w 260"/>
                <a:gd name="T67" fmla="*/ 0 h 334"/>
                <a:gd name="T68" fmla="*/ 0 w 260"/>
                <a:gd name="T69" fmla="*/ 0 h 334"/>
                <a:gd name="T70" fmla="*/ 0 w 260"/>
                <a:gd name="T71" fmla="*/ 0 h 334"/>
                <a:gd name="T72" fmla="*/ 0 w 260"/>
                <a:gd name="T73" fmla="*/ 0 h 334"/>
                <a:gd name="T74" fmla="*/ 0 w 260"/>
                <a:gd name="T75" fmla="*/ 0 h 334"/>
                <a:gd name="T76" fmla="*/ 0 w 260"/>
                <a:gd name="T77" fmla="*/ 0 h 334"/>
                <a:gd name="T78" fmla="*/ 0 w 260"/>
                <a:gd name="T79" fmla="*/ 0 h 334"/>
                <a:gd name="T80" fmla="*/ 0 w 260"/>
                <a:gd name="T81" fmla="*/ 0 h 334"/>
                <a:gd name="T82" fmla="*/ 0 w 260"/>
                <a:gd name="T83" fmla="*/ 0 h 334"/>
                <a:gd name="T84" fmla="*/ 0 w 260"/>
                <a:gd name="T85" fmla="*/ 0 h 334"/>
                <a:gd name="T86" fmla="*/ 0 w 260"/>
                <a:gd name="T87" fmla="*/ 0 h 334"/>
                <a:gd name="T88" fmla="*/ 0 w 260"/>
                <a:gd name="T89" fmla="*/ 0 h 334"/>
                <a:gd name="T90" fmla="*/ 0 w 260"/>
                <a:gd name="T91" fmla="*/ 0 h 334"/>
                <a:gd name="T92" fmla="*/ 0 w 260"/>
                <a:gd name="T93" fmla="*/ 0 h 334"/>
                <a:gd name="T94" fmla="*/ 0 w 260"/>
                <a:gd name="T95" fmla="*/ 0 h 334"/>
                <a:gd name="T96" fmla="*/ 0 w 260"/>
                <a:gd name="T97" fmla="*/ 0 h 334"/>
                <a:gd name="T98" fmla="*/ 0 w 260"/>
                <a:gd name="T99" fmla="*/ 0 h 334"/>
                <a:gd name="T100" fmla="*/ 0 w 260"/>
                <a:gd name="T101" fmla="*/ 0 h 334"/>
                <a:gd name="T102" fmla="*/ 0 w 260"/>
                <a:gd name="T103" fmla="*/ 0 h 334"/>
                <a:gd name="T104" fmla="*/ 0 w 260"/>
                <a:gd name="T105" fmla="*/ 0 h 334"/>
                <a:gd name="T106" fmla="*/ 0 w 260"/>
                <a:gd name="T107" fmla="*/ 0 h 334"/>
                <a:gd name="T108" fmla="*/ 0 w 260"/>
                <a:gd name="T109" fmla="*/ 0 h 334"/>
                <a:gd name="T110" fmla="*/ 0 w 260"/>
                <a:gd name="T111" fmla="*/ 0 h 334"/>
                <a:gd name="T112" fmla="*/ 0 w 260"/>
                <a:gd name="T113" fmla="*/ 0 h 334"/>
                <a:gd name="T114" fmla="*/ 0 w 260"/>
                <a:gd name="T115" fmla="*/ 0 h 334"/>
                <a:gd name="T116" fmla="*/ 0 w 260"/>
                <a:gd name="T117" fmla="*/ 0 h 334"/>
                <a:gd name="T118" fmla="*/ 0 w 260"/>
                <a:gd name="T119" fmla="*/ 0 h 334"/>
                <a:gd name="T120" fmla="*/ 0 w 260"/>
                <a:gd name="T121" fmla="*/ 0 h 334"/>
                <a:gd name="T122" fmla="*/ 0 w 260"/>
                <a:gd name="T123" fmla="*/ 0 h 334"/>
                <a:gd name="T124" fmla="*/ 0 w 260"/>
                <a:gd name="T125" fmla="*/ 0 h 3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60" h="334">
                  <a:moveTo>
                    <a:pt x="260" y="242"/>
                  </a:moveTo>
                  <a:lnTo>
                    <a:pt x="215" y="242"/>
                  </a:lnTo>
                  <a:lnTo>
                    <a:pt x="214" y="248"/>
                  </a:lnTo>
                  <a:lnTo>
                    <a:pt x="213" y="254"/>
                  </a:lnTo>
                  <a:lnTo>
                    <a:pt x="211" y="260"/>
                  </a:lnTo>
                  <a:lnTo>
                    <a:pt x="209" y="265"/>
                  </a:lnTo>
                  <a:lnTo>
                    <a:pt x="206" y="270"/>
                  </a:lnTo>
                  <a:lnTo>
                    <a:pt x="202" y="275"/>
                  </a:lnTo>
                  <a:lnTo>
                    <a:pt x="199" y="280"/>
                  </a:lnTo>
                  <a:lnTo>
                    <a:pt x="193" y="283"/>
                  </a:lnTo>
                  <a:lnTo>
                    <a:pt x="188" y="287"/>
                  </a:lnTo>
                  <a:lnTo>
                    <a:pt x="183" y="290"/>
                  </a:lnTo>
                  <a:lnTo>
                    <a:pt x="177" y="293"/>
                  </a:lnTo>
                  <a:lnTo>
                    <a:pt x="171" y="295"/>
                  </a:lnTo>
                  <a:lnTo>
                    <a:pt x="165" y="297"/>
                  </a:lnTo>
                  <a:lnTo>
                    <a:pt x="158" y="298"/>
                  </a:lnTo>
                  <a:lnTo>
                    <a:pt x="151" y="299"/>
                  </a:lnTo>
                  <a:lnTo>
                    <a:pt x="143" y="299"/>
                  </a:lnTo>
                  <a:lnTo>
                    <a:pt x="130" y="298"/>
                  </a:lnTo>
                  <a:lnTo>
                    <a:pt x="118" y="296"/>
                  </a:lnTo>
                  <a:lnTo>
                    <a:pt x="107" y="292"/>
                  </a:lnTo>
                  <a:lnTo>
                    <a:pt x="96" y="288"/>
                  </a:lnTo>
                  <a:lnTo>
                    <a:pt x="87" y="282"/>
                  </a:lnTo>
                  <a:lnTo>
                    <a:pt x="79" y="275"/>
                  </a:lnTo>
                  <a:lnTo>
                    <a:pt x="72" y="266"/>
                  </a:lnTo>
                  <a:lnTo>
                    <a:pt x="66" y="257"/>
                  </a:lnTo>
                  <a:lnTo>
                    <a:pt x="60" y="248"/>
                  </a:lnTo>
                  <a:lnTo>
                    <a:pt x="56" y="238"/>
                  </a:lnTo>
                  <a:lnTo>
                    <a:pt x="52" y="226"/>
                  </a:lnTo>
                  <a:lnTo>
                    <a:pt x="49" y="215"/>
                  </a:lnTo>
                  <a:lnTo>
                    <a:pt x="47" y="204"/>
                  </a:lnTo>
                  <a:lnTo>
                    <a:pt x="46" y="193"/>
                  </a:lnTo>
                  <a:lnTo>
                    <a:pt x="45" y="180"/>
                  </a:lnTo>
                  <a:lnTo>
                    <a:pt x="45" y="168"/>
                  </a:lnTo>
                  <a:lnTo>
                    <a:pt x="45" y="157"/>
                  </a:lnTo>
                  <a:lnTo>
                    <a:pt x="46" y="144"/>
                  </a:lnTo>
                  <a:lnTo>
                    <a:pt x="48" y="133"/>
                  </a:lnTo>
                  <a:lnTo>
                    <a:pt x="50" y="121"/>
                  </a:lnTo>
                  <a:lnTo>
                    <a:pt x="53" y="110"/>
                  </a:lnTo>
                  <a:lnTo>
                    <a:pt x="57" y="98"/>
                  </a:lnTo>
                  <a:lnTo>
                    <a:pt x="62" y="88"/>
                  </a:lnTo>
                  <a:lnTo>
                    <a:pt x="68" y="78"/>
                  </a:lnTo>
                  <a:lnTo>
                    <a:pt x="74" y="69"/>
                  </a:lnTo>
                  <a:lnTo>
                    <a:pt x="81" y="60"/>
                  </a:lnTo>
                  <a:lnTo>
                    <a:pt x="89" y="53"/>
                  </a:lnTo>
                  <a:lnTo>
                    <a:pt x="98" y="47"/>
                  </a:lnTo>
                  <a:lnTo>
                    <a:pt x="109" y="42"/>
                  </a:lnTo>
                  <a:lnTo>
                    <a:pt x="119" y="38"/>
                  </a:lnTo>
                  <a:lnTo>
                    <a:pt x="131" y="36"/>
                  </a:lnTo>
                  <a:lnTo>
                    <a:pt x="144" y="35"/>
                  </a:lnTo>
                  <a:lnTo>
                    <a:pt x="157" y="36"/>
                  </a:lnTo>
                  <a:lnTo>
                    <a:pt x="169" y="38"/>
                  </a:lnTo>
                  <a:lnTo>
                    <a:pt x="180" y="42"/>
                  </a:lnTo>
                  <a:lnTo>
                    <a:pt x="190" y="48"/>
                  </a:lnTo>
                  <a:lnTo>
                    <a:pt x="195" y="51"/>
                  </a:lnTo>
                  <a:lnTo>
                    <a:pt x="200" y="55"/>
                  </a:lnTo>
                  <a:lnTo>
                    <a:pt x="203" y="59"/>
                  </a:lnTo>
                  <a:lnTo>
                    <a:pt x="206" y="65"/>
                  </a:lnTo>
                  <a:lnTo>
                    <a:pt x="209" y="70"/>
                  </a:lnTo>
                  <a:lnTo>
                    <a:pt x="211" y="76"/>
                  </a:lnTo>
                  <a:lnTo>
                    <a:pt x="213" y="82"/>
                  </a:lnTo>
                  <a:lnTo>
                    <a:pt x="214" y="89"/>
                  </a:lnTo>
                  <a:lnTo>
                    <a:pt x="258" y="89"/>
                  </a:lnTo>
                  <a:lnTo>
                    <a:pt x="257" y="78"/>
                  </a:lnTo>
                  <a:lnTo>
                    <a:pt x="255" y="68"/>
                  </a:lnTo>
                  <a:lnTo>
                    <a:pt x="251" y="58"/>
                  </a:lnTo>
                  <a:lnTo>
                    <a:pt x="247" y="49"/>
                  </a:lnTo>
                  <a:lnTo>
                    <a:pt x="242" y="41"/>
                  </a:lnTo>
                  <a:lnTo>
                    <a:pt x="235" y="34"/>
                  </a:lnTo>
                  <a:lnTo>
                    <a:pt x="228" y="28"/>
                  </a:lnTo>
                  <a:lnTo>
                    <a:pt x="221" y="22"/>
                  </a:lnTo>
                  <a:lnTo>
                    <a:pt x="212" y="16"/>
                  </a:lnTo>
                  <a:lnTo>
                    <a:pt x="204" y="12"/>
                  </a:lnTo>
                  <a:lnTo>
                    <a:pt x="195" y="8"/>
                  </a:lnTo>
                  <a:lnTo>
                    <a:pt x="184" y="6"/>
                  </a:lnTo>
                  <a:lnTo>
                    <a:pt x="175" y="3"/>
                  </a:lnTo>
                  <a:lnTo>
                    <a:pt x="165" y="2"/>
                  </a:lnTo>
                  <a:lnTo>
                    <a:pt x="155" y="1"/>
                  </a:lnTo>
                  <a:lnTo>
                    <a:pt x="144" y="0"/>
                  </a:lnTo>
                  <a:lnTo>
                    <a:pt x="127" y="1"/>
                  </a:lnTo>
                  <a:lnTo>
                    <a:pt x="111" y="4"/>
                  </a:lnTo>
                  <a:lnTo>
                    <a:pt x="95" y="8"/>
                  </a:lnTo>
                  <a:lnTo>
                    <a:pt x="81" y="14"/>
                  </a:lnTo>
                  <a:lnTo>
                    <a:pt x="69" y="23"/>
                  </a:lnTo>
                  <a:lnTo>
                    <a:pt x="56" y="31"/>
                  </a:lnTo>
                  <a:lnTo>
                    <a:pt x="46" y="41"/>
                  </a:lnTo>
                  <a:lnTo>
                    <a:pt x="36" y="52"/>
                  </a:lnTo>
                  <a:lnTo>
                    <a:pt x="28" y="65"/>
                  </a:lnTo>
                  <a:lnTo>
                    <a:pt x="21" y="78"/>
                  </a:lnTo>
                  <a:lnTo>
                    <a:pt x="14" y="92"/>
                  </a:lnTo>
                  <a:lnTo>
                    <a:pt x="9" y="107"/>
                  </a:lnTo>
                  <a:lnTo>
                    <a:pt x="5" y="122"/>
                  </a:lnTo>
                  <a:lnTo>
                    <a:pt x="3" y="137"/>
                  </a:lnTo>
                  <a:lnTo>
                    <a:pt x="1" y="154"/>
                  </a:lnTo>
                  <a:lnTo>
                    <a:pt x="0" y="170"/>
                  </a:lnTo>
                  <a:lnTo>
                    <a:pt x="1" y="186"/>
                  </a:lnTo>
                  <a:lnTo>
                    <a:pt x="2" y="203"/>
                  </a:lnTo>
                  <a:lnTo>
                    <a:pt x="5" y="219"/>
                  </a:lnTo>
                  <a:lnTo>
                    <a:pt x="8" y="234"/>
                  </a:lnTo>
                  <a:lnTo>
                    <a:pt x="13" y="248"/>
                  </a:lnTo>
                  <a:lnTo>
                    <a:pt x="20" y="262"/>
                  </a:lnTo>
                  <a:lnTo>
                    <a:pt x="26" y="275"/>
                  </a:lnTo>
                  <a:lnTo>
                    <a:pt x="34" y="286"/>
                  </a:lnTo>
                  <a:lnTo>
                    <a:pt x="43" y="296"/>
                  </a:lnTo>
                  <a:lnTo>
                    <a:pt x="53" y="305"/>
                  </a:lnTo>
                  <a:lnTo>
                    <a:pt x="66" y="313"/>
                  </a:lnTo>
                  <a:lnTo>
                    <a:pt x="78" y="321"/>
                  </a:lnTo>
                  <a:lnTo>
                    <a:pt x="92" y="326"/>
                  </a:lnTo>
                  <a:lnTo>
                    <a:pt x="108" y="330"/>
                  </a:lnTo>
                  <a:lnTo>
                    <a:pt x="124" y="333"/>
                  </a:lnTo>
                  <a:lnTo>
                    <a:pt x="142" y="334"/>
                  </a:lnTo>
                  <a:lnTo>
                    <a:pt x="154" y="333"/>
                  </a:lnTo>
                  <a:lnTo>
                    <a:pt x="164" y="332"/>
                  </a:lnTo>
                  <a:lnTo>
                    <a:pt x="175" y="331"/>
                  </a:lnTo>
                  <a:lnTo>
                    <a:pt x="185" y="329"/>
                  </a:lnTo>
                  <a:lnTo>
                    <a:pt x="195" y="326"/>
                  </a:lnTo>
                  <a:lnTo>
                    <a:pt x="204" y="323"/>
                  </a:lnTo>
                  <a:lnTo>
                    <a:pt x="213" y="318"/>
                  </a:lnTo>
                  <a:lnTo>
                    <a:pt x="221" y="313"/>
                  </a:lnTo>
                  <a:lnTo>
                    <a:pt x="228" y="307"/>
                  </a:lnTo>
                  <a:lnTo>
                    <a:pt x="235" y="300"/>
                  </a:lnTo>
                  <a:lnTo>
                    <a:pt x="242" y="293"/>
                  </a:lnTo>
                  <a:lnTo>
                    <a:pt x="247" y="285"/>
                  </a:lnTo>
                  <a:lnTo>
                    <a:pt x="252" y="276"/>
                  </a:lnTo>
                  <a:lnTo>
                    <a:pt x="255" y="265"/>
                  </a:lnTo>
                  <a:lnTo>
                    <a:pt x="258" y="254"/>
                  </a:lnTo>
                  <a:lnTo>
                    <a:pt x="260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4" r:id="rId1"/>
    <p:sldLayoutId id="2147485455" r:id="rId2"/>
    <p:sldLayoutId id="2147485456" r:id="rId3"/>
    <p:sldLayoutId id="2147485457" r:id="rId4"/>
    <p:sldLayoutId id="2147485458" r:id="rId5"/>
    <p:sldLayoutId id="2147485459" r:id="rId6"/>
    <p:sldLayoutId id="2147485460" r:id="rId7"/>
    <p:sldLayoutId id="2147485461" r:id="rId8"/>
    <p:sldLayoutId id="2147485462" r:id="rId9"/>
    <p:sldLayoutId id="2147485463" r:id="rId10"/>
    <p:sldLayoutId id="2147485464" r:id="rId11"/>
  </p:sldLayoutIdLst>
  <p:transition spd="med">
    <p:wipe dir="d"/>
  </p:transition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B6E4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B6E4D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B6E4D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B6E4D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B6E4D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7B6E4D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7B6E4D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7B6E4D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7B6E4D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81" name="Rectangle 13"/>
          <p:cNvSpPr>
            <a:spLocks noChangeArrowheads="1"/>
          </p:cNvSpPr>
          <p:nvPr/>
        </p:nvSpPr>
        <p:spPr bwMode="auto">
          <a:xfrm rot="10800000" flipH="1">
            <a:off x="7938" y="3175"/>
            <a:ext cx="9136062" cy="6854825"/>
          </a:xfrm>
          <a:prstGeom prst="rect">
            <a:avLst/>
          </a:prstGeom>
          <a:solidFill>
            <a:srgbClr val="E3D8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FFFFFF"/>
              </a:buClr>
              <a:buSzPct val="100000"/>
              <a:buFont typeface="Chalkboard" charset="0"/>
              <a:buNone/>
              <a:defRPr/>
            </a:pPr>
            <a:r>
              <a:rPr lang="en-GB" altLang="de-DE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charset="0"/>
              </a:rPr>
              <a:t> 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1588" y="6597650"/>
            <a:ext cx="9144000" cy="260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rgbClr val="7B6E4D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7B6E4D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7B6E4D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7B6E4D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7B6E4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B6E4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B6E4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B6E4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B6E4D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dirty="0" smtClean="0"/>
          </a:p>
        </p:txBody>
      </p:sp>
      <p:sp>
        <p:nvSpPr>
          <p:cNvPr id="391174" name="Rectangle 6"/>
          <p:cNvSpPr>
            <a:spLocks noChangeArrowheads="1"/>
          </p:cNvSpPr>
          <p:nvPr/>
        </p:nvSpPr>
        <p:spPr bwMode="auto">
          <a:xfrm>
            <a:off x="1588" y="0"/>
            <a:ext cx="9144000" cy="476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FFFFFF"/>
              </a:buClr>
              <a:buSzPct val="100000"/>
              <a:buFont typeface="Chalkboard" charset="0"/>
              <a:buNone/>
              <a:defRPr/>
            </a:pPr>
            <a:r>
              <a:rPr lang="en-GB" altLang="de-DE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halkboard" charset="0"/>
              </a:rPr>
              <a:t> </a:t>
            </a:r>
          </a:p>
        </p:txBody>
      </p:sp>
      <p:sp>
        <p:nvSpPr>
          <p:cNvPr id="512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843597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512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7338"/>
            <a:ext cx="8266113" cy="168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3911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2438" y="6630988"/>
            <a:ext cx="85121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423025" algn="r"/>
              </a:tabLst>
              <a:defRPr>
                <a:cs typeface="+mj-cs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39117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79613" y="114300"/>
            <a:ext cx="69135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423025" algn="r"/>
              </a:tabLst>
              <a:defRPr sz="1600">
                <a:cs typeface="+mj-cs"/>
              </a:defRPr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  <p:grpSp>
        <p:nvGrpSpPr>
          <p:cNvPr id="5129" name="Group 16"/>
          <p:cNvGrpSpPr>
            <a:grpSpLocks/>
          </p:cNvGrpSpPr>
          <p:nvPr/>
        </p:nvGrpSpPr>
        <p:grpSpPr bwMode="auto">
          <a:xfrm>
            <a:off x="457200" y="96838"/>
            <a:ext cx="1366838" cy="280987"/>
            <a:chOff x="288" y="61"/>
            <a:chExt cx="861" cy="177"/>
          </a:xfrm>
        </p:grpSpPr>
        <p:sp>
          <p:nvSpPr>
            <p:cNvPr id="5130" name="Rectangle 17"/>
            <p:cNvSpPr>
              <a:spLocks noChangeArrowheads="1"/>
            </p:cNvSpPr>
            <p:nvPr userDrawn="1"/>
          </p:nvSpPr>
          <p:spPr bwMode="auto">
            <a:xfrm>
              <a:off x="288" y="61"/>
              <a:ext cx="177" cy="177"/>
            </a:xfrm>
            <a:prstGeom prst="rect">
              <a:avLst/>
            </a:prstGeom>
            <a:solidFill>
              <a:srgbClr val="B4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dirty="0" smtClean="0"/>
            </a:p>
          </p:txBody>
        </p:sp>
        <p:sp>
          <p:nvSpPr>
            <p:cNvPr id="5131" name="Freeform 18"/>
            <p:cNvSpPr>
              <a:spLocks/>
            </p:cNvSpPr>
            <p:nvPr userDrawn="1"/>
          </p:nvSpPr>
          <p:spPr bwMode="auto">
            <a:xfrm>
              <a:off x="305" y="92"/>
              <a:ext cx="142" cy="115"/>
            </a:xfrm>
            <a:custGeom>
              <a:avLst/>
              <a:gdLst>
                <a:gd name="T0" fmla="*/ 0 w 395"/>
                <a:gd name="T1" fmla="*/ 0 h 323"/>
                <a:gd name="T2" fmla="*/ 0 w 395"/>
                <a:gd name="T3" fmla="*/ 0 h 323"/>
                <a:gd name="T4" fmla="*/ 0 w 395"/>
                <a:gd name="T5" fmla="*/ 0 h 323"/>
                <a:gd name="T6" fmla="*/ 0 w 395"/>
                <a:gd name="T7" fmla="*/ 0 h 323"/>
                <a:gd name="T8" fmla="*/ 0 w 395"/>
                <a:gd name="T9" fmla="*/ 0 h 323"/>
                <a:gd name="T10" fmla="*/ 0 w 395"/>
                <a:gd name="T11" fmla="*/ 0 h 323"/>
                <a:gd name="T12" fmla="*/ 0 w 395"/>
                <a:gd name="T13" fmla="*/ 0 h 323"/>
                <a:gd name="T14" fmla="*/ 0 w 395"/>
                <a:gd name="T15" fmla="*/ 0 h 323"/>
                <a:gd name="T16" fmla="*/ 0 w 395"/>
                <a:gd name="T17" fmla="*/ 0 h 323"/>
                <a:gd name="T18" fmla="*/ 0 w 395"/>
                <a:gd name="T19" fmla="*/ 0 h 323"/>
                <a:gd name="T20" fmla="*/ 0 w 395"/>
                <a:gd name="T21" fmla="*/ 0 h 323"/>
                <a:gd name="T22" fmla="*/ 0 w 395"/>
                <a:gd name="T23" fmla="*/ 0 h 323"/>
                <a:gd name="T24" fmla="*/ 0 w 395"/>
                <a:gd name="T25" fmla="*/ 0 h 323"/>
                <a:gd name="T26" fmla="*/ 0 w 395"/>
                <a:gd name="T27" fmla="*/ 0 h 3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5" h="323">
                  <a:moveTo>
                    <a:pt x="395" y="323"/>
                  </a:moveTo>
                  <a:lnTo>
                    <a:pt x="395" y="0"/>
                  </a:lnTo>
                  <a:lnTo>
                    <a:pt x="270" y="0"/>
                  </a:lnTo>
                  <a:lnTo>
                    <a:pt x="200" y="241"/>
                  </a:lnTo>
                  <a:lnTo>
                    <a:pt x="124" y="0"/>
                  </a:lnTo>
                  <a:lnTo>
                    <a:pt x="0" y="0"/>
                  </a:lnTo>
                  <a:lnTo>
                    <a:pt x="0" y="323"/>
                  </a:lnTo>
                  <a:lnTo>
                    <a:pt x="71" y="323"/>
                  </a:lnTo>
                  <a:lnTo>
                    <a:pt x="71" y="54"/>
                  </a:lnTo>
                  <a:lnTo>
                    <a:pt x="158" y="323"/>
                  </a:lnTo>
                  <a:lnTo>
                    <a:pt x="231" y="323"/>
                  </a:lnTo>
                  <a:lnTo>
                    <a:pt x="319" y="54"/>
                  </a:lnTo>
                  <a:lnTo>
                    <a:pt x="319" y="323"/>
                  </a:lnTo>
                  <a:lnTo>
                    <a:pt x="395" y="3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132" name="Rectangle 19"/>
            <p:cNvSpPr>
              <a:spLocks noChangeArrowheads="1"/>
            </p:cNvSpPr>
            <p:nvPr userDrawn="1"/>
          </p:nvSpPr>
          <p:spPr bwMode="auto">
            <a:xfrm>
              <a:off x="516" y="61"/>
              <a:ext cx="177" cy="177"/>
            </a:xfrm>
            <a:prstGeom prst="rect">
              <a:avLst/>
            </a:prstGeom>
            <a:solidFill>
              <a:srgbClr val="E3D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dirty="0" smtClean="0"/>
            </a:p>
          </p:txBody>
        </p:sp>
        <p:sp>
          <p:nvSpPr>
            <p:cNvPr id="5133" name="Rectangle 20"/>
            <p:cNvSpPr>
              <a:spLocks noChangeArrowheads="1"/>
            </p:cNvSpPr>
            <p:nvPr userDrawn="1"/>
          </p:nvSpPr>
          <p:spPr bwMode="auto">
            <a:xfrm>
              <a:off x="744" y="61"/>
              <a:ext cx="177" cy="177"/>
            </a:xfrm>
            <a:prstGeom prst="rect">
              <a:avLst/>
            </a:prstGeom>
            <a:solidFill>
              <a:srgbClr val="E3D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dirty="0" smtClean="0"/>
            </a:p>
          </p:txBody>
        </p:sp>
        <p:sp>
          <p:nvSpPr>
            <p:cNvPr id="5134" name="Rectangle 21"/>
            <p:cNvSpPr>
              <a:spLocks noChangeArrowheads="1"/>
            </p:cNvSpPr>
            <p:nvPr userDrawn="1"/>
          </p:nvSpPr>
          <p:spPr bwMode="auto">
            <a:xfrm>
              <a:off x="972" y="61"/>
              <a:ext cx="177" cy="177"/>
            </a:xfrm>
            <a:prstGeom prst="rect">
              <a:avLst/>
            </a:prstGeom>
            <a:solidFill>
              <a:srgbClr val="E3D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dirty="0" smtClean="0"/>
            </a:p>
          </p:txBody>
        </p:sp>
        <p:sp>
          <p:nvSpPr>
            <p:cNvPr id="5135" name="Freeform 22"/>
            <p:cNvSpPr>
              <a:spLocks/>
            </p:cNvSpPr>
            <p:nvPr userDrawn="1"/>
          </p:nvSpPr>
          <p:spPr bwMode="auto">
            <a:xfrm>
              <a:off x="1017" y="92"/>
              <a:ext cx="91" cy="115"/>
            </a:xfrm>
            <a:custGeom>
              <a:avLst/>
              <a:gdLst>
                <a:gd name="T0" fmla="*/ 0 w 254"/>
                <a:gd name="T1" fmla="*/ 0 h 323"/>
                <a:gd name="T2" fmla="*/ 0 w 254"/>
                <a:gd name="T3" fmla="*/ 0 h 323"/>
                <a:gd name="T4" fmla="*/ 0 w 254"/>
                <a:gd name="T5" fmla="*/ 0 h 323"/>
                <a:gd name="T6" fmla="*/ 0 w 254"/>
                <a:gd name="T7" fmla="*/ 0 h 323"/>
                <a:gd name="T8" fmla="*/ 0 w 254"/>
                <a:gd name="T9" fmla="*/ 0 h 323"/>
                <a:gd name="T10" fmla="*/ 0 w 254"/>
                <a:gd name="T11" fmla="*/ 0 h 323"/>
                <a:gd name="T12" fmla="*/ 0 w 254"/>
                <a:gd name="T13" fmla="*/ 0 h 323"/>
                <a:gd name="T14" fmla="*/ 0 w 254"/>
                <a:gd name="T15" fmla="*/ 0 h 323"/>
                <a:gd name="T16" fmla="*/ 0 w 254"/>
                <a:gd name="T17" fmla="*/ 0 h 323"/>
                <a:gd name="T18" fmla="*/ 0 w 254"/>
                <a:gd name="T19" fmla="*/ 0 h 323"/>
                <a:gd name="T20" fmla="*/ 0 w 254"/>
                <a:gd name="T21" fmla="*/ 0 h 3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4" h="323">
                  <a:moveTo>
                    <a:pt x="254" y="323"/>
                  </a:moveTo>
                  <a:lnTo>
                    <a:pt x="254" y="0"/>
                  </a:lnTo>
                  <a:lnTo>
                    <a:pt x="216" y="0"/>
                  </a:lnTo>
                  <a:lnTo>
                    <a:pt x="216" y="281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323"/>
                  </a:lnTo>
                  <a:lnTo>
                    <a:pt x="37" y="323"/>
                  </a:lnTo>
                  <a:lnTo>
                    <a:pt x="37" y="42"/>
                  </a:lnTo>
                  <a:lnTo>
                    <a:pt x="198" y="323"/>
                  </a:lnTo>
                  <a:lnTo>
                    <a:pt x="254" y="3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136" name="Freeform 23"/>
            <p:cNvSpPr>
              <a:spLocks noEditPoints="1"/>
            </p:cNvSpPr>
            <p:nvPr userDrawn="1"/>
          </p:nvSpPr>
          <p:spPr bwMode="auto">
            <a:xfrm>
              <a:off x="778" y="89"/>
              <a:ext cx="105" cy="120"/>
            </a:xfrm>
            <a:custGeom>
              <a:avLst/>
              <a:gdLst>
                <a:gd name="T0" fmla="*/ 0 w 291"/>
                <a:gd name="T1" fmla="*/ 0 h 335"/>
                <a:gd name="T2" fmla="*/ 0 w 291"/>
                <a:gd name="T3" fmla="*/ 0 h 335"/>
                <a:gd name="T4" fmla="*/ 0 w 291"/>
                <a:gd name="T5" fmla="*/ 0 h 335"/>
                <a:gd name="T6" fmla="*/ 0 w 291"/>
                <a:gd name="T7" fmla="*/ 0 h 335"/>
                <a:gd name="T8" fmla="*/ 0 w 291"/>
                <a:gd name="T9" fmla="*/ 0 h 335"/>
                <a:gd name="T10" fmla="*/ 0 w 291"/>
                <a:gd name="T11" fmla="*/ 0 h 335"/>
                <a:gd name="T12" fmla="*/ 0 w 291"/>
                <a:gd name="T13" fmla="*/ 0 h 335"/>
                <a:gd name="T14" fmla="*/ 0 w 291"/>
                <a:gd name="T15" fmla="*/ 0 h 335"/>
                <a:gd name="T16" fmla="*/ 0 w 291"/>
                <a:gd name="T17" fmla="*/ 0 h 335"/>
                <a:gd name="T18" fmla="*/ 0 w 291"/>
                <a:gd name="T19" fmla="*/ 0 h 335"/>
                <a:gd name="T20" fmla="*/ 0 w 291"/>
                <a:gd name="T21" fmla="*/ 0 h 335"/>
                <a:gd name="T22" fmla="*/ 0 w 291"/>
                <a:gd name="T23" fmla="*/ 0 h 335"/>
                <a:gd name="T24" fmla="*/ 0 w 291"/>
                <a:gd name="T25" fmla="*/ 0 h 335"/>
                <a:gd name="T26" fmla="*/ 0 w 291"/>
                <a:gd name="T27" fmla="*/ 0 h 335"/>
                <a:gd name="T28" fmla="*/ 0 w 291"/>
                <a:gd name="T29" fmla="*/ 0 h 335"/>
                <a:gd name="T30" fmla="*/ 0 w 291"/>
                <a:gd name="T31" fmla="*/ 0 h 335"/>
                <a:gd name="T32" fmla="*/ 0 w 291"/>
                <a:gd name="T33" fmla="*/ 0 h 335"/>
                <a:gd name="T34" fmla="*/ 0 w 291"/>
                <a:gd name="T35" fmla="*/ 0 h 335"/>
                <a:gd name="T36" fmla="*/ 0 w 291"/>
                <a:gd name="T37" fmla="*/ 0 h 335"/>
                <a:gd name="T38" fmla="*/ 0 w 291"/>
                <a:gd name="T39" fmla="*/ 0 h 335"/>
                <a:gd name="T40" fmla="*/ 0 w 291"/>
                <a:gd name="T41" fmla="*/ 0 h 335"/>
                <a:gd name="T42" fmla="*/ 0 w 291"/>
                <a:gd name="T43" fmla="*/ 0 h 335"/>
                <a:gd name="T44" fmla="*/ 0 w 291"/>
                <a:gd name="T45" fmla="*/ 0 h 335"/>
                <a:gd name="T46" fmla="*/ 0 w 291"/>
                <a:gd name="T47" fmla="*/ 0 h 335"/>
                <a:gd name="T48" fmla="*/ 0 w 291"/>
                <a:gd name="T49" fmla="*/ 0 h 335"/>
                <a:gd name="T50" fmla="*/ 0 w 291"/>
                <a:gd name="T51" fmla="*/ 0 h 335"/>
                <a:gd name="T52" fmla="*/ 0 w 291"/>
                <a:gd name="T53" fmla="*/ 0 h 335"/>
                <a:gd name="T54" fmla="*/ 0 w 291"/>
                <a:gd name="T55" fmla="*/ 0 h 335"/>
                <a:gd name="T56" fmla="*/ 0 w 291"/>
                <a:gd name="T57" fmla="*/ 0 h 335"/>
                <a:gd name="T58" fmla="*/ 0 w 291"/>
                <a:gd name="T59" fmla="*/ 0 h 335"/>
                <a:gd name="T60" fmla="*/ 0 w 291"/>
                <a:gd name="T61" fmla="*/ 0 h 335"/>
                <a:gd name="T62" fmla="*/ 0 w 291"/>
                <a:gd name="T63" fmla="*/ 0 h 335"/>
                <a:gd name="T64" fmla="*/ 0 w 291"/>
                <a:gd name="T65" fmla="*/ 0 h 335"/>
                <a:gd name="T66" fmla="*/ 0 w 291"/>
                <a:gd name="T67" fmla="*/ 0 h 335"/>
                <a:gd name="T68" fmla="*/ 0 w 291"/>
                <a:gd name="T69" fmla="*/ 0 h 335"/>
                <a:gd name="T70" fmla="*/ 0 w 291"/>
                <a:gd name="T71" fmla="*/ 0 h 335"/>
                <a:gd name="T72" fmla="*/ 0 w 291"/>
                <a:gd name="T73" fmla="*/ 0 h 335"/>
                <a:gd name="T74" fmla="*/ 0 w 291"/>
                <a:gd name="T75" fmla="*/ 0 h 335"/>
                <a:gd name="T76" fmla="*/ 0 w 291"/>
                <a:gd name="T77" fmla="*/ 0 h 335"/>
                <a:gd name="T78" fmla="*/ 0 w 291"/>
                <a:gd name="T79" fmla="*/ 0 h 335"/>
                <a:gd name="T80" fmla="*/ 0 w 291"/>
                <a:gd name="T81" fmla="*/ 0 h 335"/>
                <a:gd name="T82" fmla="*/ 0 w 291"/>
                <a:gd name="T83" fmla="*/ 0 h 335"/>
                <a:gd name="T84" fmla="*/ 0 w 291"/>
                <a:gd name="T85" fmla="*/ 0 h 3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91" h="335">
                  <a:moveTo>
                    <a:pt x="247" y="167"/>
                  </a:moveTo>
                  <a:lnTo>
                    <a:pt x="247" y="179"/>
                  </a:lnTo>
                  <a:lnTo>
                    <a:pt x="246" y="192"/>
                  </a:lnTo>
                  <a:lnTo>
                    <a:pt x="244" y="204"/>
                  </a:lnTo>
                  <a:lnTo>
                    <a:pt x="242" y="216"/>
                  </a:lnTo>
                  <a:lnTo>
                    <a:pt x="239" y="227"/>
                  </a:lnTo>
                  <a:lnTo>
                    <a:pt x="235" y="239"/>
                  </a:lnTo>
                  <a:lnTo>
                    <a:pt x="231" y="249"/>
                  </a:lnTo>
                  <a:lnTo>
                    <a:pt x="225" y="259"/>
                  </a:lnTo>
                  <a:lnTo>
                    <a:pt x="219" y="268"/>
                  </a:lnTo>
                  <a:lnTo>
                    <a:pt x="211" y="277"/>
                  </a:lnTo>
                  <a:lnTo>
                    <a:pt x="203" y="284"/>
                  </a:lnTo>
                  <a:lnTo>
                    <a:pt x="194" y="290"/>
                  </a:lnTo>
                  <a:lnTo>
                    <a:pt x="184" y="295"/>
                  </a:lnTo>
                  <a:lnTo>
                    <a:pt x="172" y="299"/>
                  </a:lnTo>
                  <a:lnTo>
                    <a:pt x="159" y="301"/>
                  </a:lnTo>
                  <a:lnTo>
                    <a:pt x="146" y="302"/>
                  </a:lnTo>
                  <a:lnTo>
                    <a:pt x="132" y="301"/>
                  </a:lnTo>
                  <a:lnTo>
                    <a:pt x="119" y="299"/>
                  </a:lnTo>
                  <a:lnTo>
                    <a:pt x="108" y="295"/>
                  </a:lnTo>
                  <a:lnTo>
                    <a:pt x="98" y="290"/>
                  </a:lnTo>
                  <a:lnTo>
                    <a:pt x="89" y="284"/>
                  </a:lnTo>
                  <a:lnTo>
                    <a:pt x="81" y="277"/>
                  </a:lnTo>
                  <a:lnTo>
                    <a:pt x="72" y="268"/>
                  </a:lnTo>
                  <a:lnTo>
                    <a:pt x="66" y="259"/>
                  </a:lnTo>
                  <a:lnTo>
                    <a:pt x="61" y="249"/>
                  </a:lnTo>
                  <a:lnTo>
                    <a:pt x="56" y="239"/>
                  </a:lnTo>
                  <a:lnTo>
                    <a:pt x="53" y="227"/>
                  </a:lnTo>
                  <a:lnTo>
                    <a:pt x="50" y="215"/>
                  </a:lnTo>
                  <a:lnTo>
                    <a:pt x="47" y="204"/>
                  </a:lnTo>
                  <a:lnTo>
                    <a:pt x="46" y="192"/>
                  </a:lnTo>
                  <a:lnTo>
                    <a:pt x="45" y="179"/>
                  </a:lnTo>
                  <a:lnTo>
                    <a:pt x="45" y="167"/>
                  </a:lnTo>
                  <a:lnTo>
                    <a:pt x="45" y="155"/>
                  </a:lnTo>
                  <a:lnTo>
                    <a:pt x="46" y="142"/>
                  </a:lnTo>
                  <a:lnTo>
                    <a:pt x="47" y="131"/>
                  </a:lnTo>
                  <a:lnTo>
                    <a:pt x="50" y="119"/>
                  </a:lnTo>
                  <a:lnTo>
                    <a:pt x="53" y="108"/>
                  </a:lnTo>
                  <a:lnTo>
                    <a:pt x="56" y="96"/>
                  </a:lnTo>
                  <a:lnTo>
                    <a:pt x="61" y="86"/>
                  </a:lnTo>
                  <a:lnTo>
                    <a:pt x="66" y="76"/>
                  </a:lnTo>
                  <a:lnTo>
                    <a:pt x="73" y="67"/>
                  </a:lnTo>
                  <a:lnTo>
                    <a:pt x="81" y="58"/>
                  </a:lnTo>
                  <a:lnTo>
                    <a:pt x="89" y="51"/>
                  </a:lnTo>
                  <a:lnTo>
                    <a:pt x="98" y="45"/>
                  </a:lnTo>
                  <a:lnTo>
                    <a:pt x="108" y="40"/>
                  </a:lnTo>
                  <a:lnTo>
                    <a:pt x="119" y="37"/>
                  </a:lnTo>
                  <a:lnTo>
                    <a:pt x="132" y="35"/>
                  </a:lnTo>
                  <a:lnTo>
                    <a:pt x="146" y="34"/>
                  </a:lnTo>
                  <a:lnTo>
                    <a:pt x="159" y="35"/>
                  </a:lnTo>
                  <a:lnTo>
                    <a:pt x="173" y="37"/>
                  </a:lnTo>
                  <a:lnTo>
                    <a:pt x="184" y="40"/>
                  </a:lnTo>
                  <a:lnTo>
                    <a:pt x="194" y="45"/>
                  </a:lnTo>
                  <a:lnTo>
                    <a:pt x="203" y="51"/>
                  </a:lnTo>
                  <a:lnTo>
                    <a:pt x="213" y="58"/>
                  </a:lnTo>
                  <a:lnTo>
                    <a:pt x="220" y="67"/>
                  </a:lnTo>
                  <a:lnTo>
                    <a:pt x="226" y="76"/>
                  </a:lnTo>
                  <a:lnTo>
                    <a:pt x="231" y="85"/>
                  </a:lnTo>
                  <a:lnTo>
                    <a:pt x="236" y="95"/>
                  </a:lnTo>
                  <a:lnTo>
                    <a:pt x="239" y="107"/>
                  </a:lnTo>
                  <a:lnTo>
                    <a:pt x="242" y="118"/>
                  </a:lnTo>
                  <a:lnTo>
                    <a:pt x="244" y="130"/>
                  </a:lnTo>
                  <a:lnTo>
                    <a:pt x="246" y="142"/>
                  </a:lnTo>
                  <a:lnTo>
                    <a:pt x="247" y="155"/>
                  </a:lnTo>
                  <a:lnTo>
                    <a:pt x="247" y="167"/>
                  </a:lnTo>
                  <a:close/>
                  <a:moveTo>
                    <a:pt x="291" y="166"/>
                  </a:moveTo>
                  <a:lnTo>
                    <a:pt x="291" y="149"/>
                  </a:lnTo>
                  <a:lnTo>
                    <a:pt x="289" y="131"/>
                  </a:lnTo>
                  <a:lnTo>
                    <a:pt x="287" y="116"/>
                  </a:lnTo>
                  <a:lnTo>
                    <a:pt x="283" y="100"/>
                  </a:lnTo>
                  <a:lnTo>
                    <a:pt x="279" y="86"/>
                  </a:lnTo>
                  <a:lnTo>
                    <a:pt x="273" y="72"/>
                  </a:lnTo>
                  <a:lnTo>
                    <a:pt x="266" y="59"/>
                  </a:lnTo>
                  <a:lnTo>
                    <a:pt x="258" y="47"/>
                  </a:lnTo>
                  <a:lnTo>
                    <a:pt x="247" y="37"/>
                  </a:lnTo>
                  <a:lnTo>
                    <a:pt x="237" y="28"/>
                  </a:lnTo>
                  <a:lnTo>
                    <a:pt x="225" y="19"/>
                  </a:lnTo>
                  <a:lnTo>
                    <a:pt x="213" y="12"/>
                  </a:lnTo>
                  <a:lnTo>
                    <a:pt x="197" y="7"/>
                  </a:lnTo>
                  <a:lnTo>
                    <a:pt x="182" y="3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8" y="1"/>
                  </a:lnTo>
                  <a:lnTo>
                    <a:pt x="111" y="4"/>
                  </a:lnTo>
                  <a:lnTo>
                    <a:pt x="96" y="8"/>
                  </a:lnTo>
                  <a:lnTo>
                    <a:pt x="82" y="13"/>
                  </a:lnTo>
                  <a:lnTo>
                    <a:pt x="68" y="20"/>
                  </a:lnTo>
                  <a:lnTo>
                    <a:pt x="56" y="30"/>
                  </a:lnTo>
                  <a:lnTo>
                    <a:pt x="46" y="39"/>
                  </a:lnTo>
                  <a:lnTo>
                    <a:pt x="36" y="50"/>
                  </a:lnTo>
                  <a:lnTo>
                    <a:pt x="27" y="61"/>
                  </a:lnTo>
                  <a:lnTo>
                    <a:pt x="20" y="75"/>
                  </a:lnTo>
                  <a:lnTo>
                    <a:pt x="14" y="89"/>
                  </a:lnTo>
                  <a:lnTo>
                    <a:pt x="9" y="103"/>
                  </a:lnTo>
                  <a:lnTo>
                    <a:pt x="5" y="119"/>
                  </a:lnTo>
                  <a:lnTo>
                    <a:pt x="3" y="134"/>
                  </a:lnTo>
                  <a:lnTo>
                    <a:pt x="1" y="151"/>
                  </a:lnTo>
                  <a:lnTo>
                    <a:pt x="0" y="168"/>
                  </a:lnTo>
                  <a:lnTo>
                    <a:pt x="1" y="185"/>
                  </a:lnTo>
                  <a:lnTo>
                    <a:pt x="2" y="202"/>
                  </a:lnTo>
                  <a:lnTo>
                    <a:pt x="5" y="218"/>
                  </a:lnTo>
                  <a:lnTo>
                    <a:pt x="9" y="234"/>
                  </a:lnTo>
                  <a:lnTo>
                    <a:pt x="13" y="248"/>
                  </a:lnTo>
                  <a:lnTo>
                    <a:pt x="19" y="261"/>
                  </a:lnTo>
                  <a:lnTo>
                    <a:pt x="26" y="275"/>
                  </a:lnTo>
                  <a:lnTo>
                    <a:pt x="35" y="286"/>
                  </a:lnTo>
                  <a:lnTo>
                    <a:pt x="45" y="297"/>
                  </a:lnTo>
                  <a:lnTo>
                    <a:pt x="55" y="306"/>
                  </a:lnTo>
                  <a:lnTo>
                    <a:pt x="67" y="314"/>
                  </a:lnTo>
                  <a:lnTo>
                    <a:pt x="81" y="322"/>
                  </a:lnTo>
                  <a:lnTo>
                    <a:pt x="95" y="328"/>
                  </a:lnTo>
                  <a:lnTo>
                    <a:pt x="110" y="332"/>
                  </a:lnTo>
                  <a:lnTo>
                    <a:pt x="128" y="334"/>
                  </a:lnTo>
                  <a:lnTo>
                    <a:pt x="146" y="335"/>
                  </a:lnTo>
                  <a:lnTo>
                    <a:pt x="164" y="334"/>
                  </a:lnTo>
                  <a:lnTo>
                    <a:pt x="181" y="332"/>
                  </a:lnTo>
                  <a:lnTo>
                    <a:pt x="197" y="327"/>
                  </a:lnTo>
                  <a:lnTo>
                    <a:pt x="211" y="322"/>
                  </a:lnTo>
                  <a:lnTo>
                    <a:pt x="225" y="314"/>
                  </a:lnTo>
                  <a:lnTo>
                    <a:pt x="237" y="306"/>
                  </a:lnTo>
                  <a:lnTo>
                    <a:pt x="247" y="296"/>
                  </a:lnTo>
                  <a:lnTo>
                    <a:pt x="256" y="285"/>
                  </a:lnTo>
                  <a:lnTo>
                    <a:pt x="265" y="274"/>
                  </a:lnTo>
                  <a:lnTo>
                    <a:pt x="272" y="260"/>
                  </a:lnTo>
                  <a:lnTo>
                    <a:pt x="278" y="246"/>
                  </a:lnTo>
                  <a:lnTo>
                    <a:pt x="283" y="232"/>
                  </a:lnTo>
                  <a:lnTo>
                    <a:pt x="287" y="216"/>
                  </a:lnTo>
                  <a:lnTo>
                    <a:pt x="289" y="200"/>
                  </a:lnTo>
                  <a:lnTo>
                    <a:pt x="291" y="183"/>
                  </a:lnTo>
                  <a:lnTo>
                    <a:pt x="291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137" name="Freeform 24"/>
            <p:cNvSpPr>
              <a:spLocks/>
            </p:cNvSpPr>
            <p:nvPr userDrawn="1"/>
          </p:nvSpPr>
          <p:spPr bwMode="auto">
            <a:xfrm>
              <a:off x="561" y="89"/>
              <a:ext cx="93" cy="120"/>
            </a:xfrm>
            <a:custGeom>
              <a:avLst/>
              <a:gdLst>
                <a:gd name="T0" fmla="*/ 0 w 260"/>
                <a:gd name="T1" fmla="*/ 0 h 334"/>
                <a:gd name="T2" fmla="*/ 0 w 260"/>
                <a:gd name="T3" fmla="*/ 0 h 334"/>
                <a:gd name="T4" fmla="*/ 0 w 260"/>
                <a:gd name="T5" fmla="*/ 0 h 334"/>
                <a:gd name="T6" fmla="*/ 0 w 260"/>
                <a:gd name="T7" fmla="*/ 0 h 334"/>
                <a:gd name="T8" fmla="*/ 0 w 260"/>
                <a:gd name="T9" fmla="*/ 0 h 334"/>
                <a:gd name="T10" fmla="*/ 0 w 260"/>
                <a:gd name="T11" fmla="*/ 0 h 334"/>
                <a:gd name="T12" fmla="*/ 0 w 260"/>
                <a:gd name="T13" fmla="*/ 0 h 334"/>
                <a:gd name="T14" fmla="*/ 0 w 260"/>
                <a:gd name="T15" fmla="*/ 0 h 334"/>
                <a:gd name="T16" fmla="*/ 0 w 260"/>
                <a:gd name="T17" fmla="*/ 0 h 334"/>
                <a:gd name="T18" fmla="*/ 0 w 260"/>
                <a:gd name="T19" fmla="*/ 0 h 334"/>
                <a:gd name="T20" fmla="*/ 0 w 260"/>
                <a:gd name="T21" fmla="*/ 0 h 334"/>
                <a:gd name="T22" fmla="*/ 0 w 260"/>
                <a:gd name="T23" fmla="*/ 0 h 334"/>
                <a:gd name="T24" fmla="*/ 0 w 260"/>
                <a:gd name="T25" fmla="*/ 0 h 334"/>
                <a:gd name="T26" fmla="*/ 0 w 260"/>
                <a:gd name="T27" fmla="*/ 0 h 334"/>
                <a:gd name="T28" fmla="*/ 0 w 260"/>
                <a:gd name="T29" fmla="*/ 0 h 334"/>
                <a:gd name="T30" fmla="*/ 0 w 260"/>
                <a:gd name="T31" fmla="*/ 0 h 334"/>
                <a:gd name="T32" fmla="*/ 0 w 260"/>
                <a:gd name="T33" fmla="*/ 0 h 334"/>
                <a:gd name="T34" fmla="*/ 0 w 260"/>
                <a:gd name="T35" fmla="*/ 0 h 334"/>
                <a:gd name="T36" fmla="*/ 0 w 260"/>
                <a:gd name="T37" fmla="*/ 0 h 334"/>
                <a:gd name="T38" fmla="*/ 0 w 260"/>
                <a:gd name="T39" fmla="*/ 0 h 334"/>
                <a:gd name="T40" fmla="*/ 0 w 260"/>
                <a:gd name="T41" fmla="*/ 0 h 334"/>
                <a:gd name="T42" fmla="*/ 0 w 260"/>
                <a:gd name="T43" fmla="*/ 0 h 334"/>
                <a:gd name="T44" fmla="*/ 0 w 260"/>
                <a:gd name="T45" fmla="*/ 0 h 334"/>
                <a:gd name="T46" fmla="*/ 0 w 260"/>
                <a:gd name="T47" fmla="*/ 0 h 334"/>
                <a:gd name="T48" fmla="*/ 0 w 260"/>
                <a:gd name="T49" fmla="*/ 0 h 334"/>
                <a:gd name="T50" fmla="*/ 0 w 260"/>
                <a:gd name="T51" fmla="*/ 0 h 334"/>
                <a:gd name="T52" fmla="*/ 0 w 260"/>
                <a:gd name="T53" fmla="*/ 0 h 334"/>
                <a:gd name="T54" fmla="*/ 0 w 260"/>
                <a:gd name="T55" fmla="*/ 0 h 334"/>
                <a:gd name="T56" fmla="*/ 0 w 260"/>
                <a:gd name="T57" fmla="*/ 0 h 334"/>
                <a:gd name="T58" fmla="*/ 0 w 260"/>
                <a:gd name="T59" fmla="*/ 0 h 334"/>
                <a:gd name="T60" fmla="*/ 0 w 260"/>
                <a:gd name="T61" fmla="*/ 0 h 334"/>
                <a:gd name="T62" fmla="*/ 0 w 260"/>
                <a:gd name="T63" fmla="*/ 0 h 334"/>
                <a:gd name="T64" fmla="*/ 0 w 260"/>
                <a:gd name="T65" fmla="*/ 0 h 334"/>
                <a:gd name="T66" fmla="*/ 0 w 260"/>
                <a:gd name="T67" fmla="*/ 0 h 334"/>
                <a:gd name="T68" fmla="*/ 0 w 260"/>
                <a:gd name="T69" fmla="*/ 0 h 334"/>
                <a:gd name="T70" fmla="*/ 0 w 260"/>
                <a:gd name="T71" fmla="*/ 0 h 334"/>
                <a:gd name="T72" fmla="*/ 0 w 260"/>
                <a:gd name="T73" fmla="*/ 0 h 334"/>
                <a:gd name="T74" fmla="*/ 0 w 260"/>
                <a:gd name="T75" fmla="*/ 0 h 334"/>
                <a:gd name="T76" fmla="*/ 0 w 260"/>
                <a:gd name="T77" fmla="*/ 0 h 334"/>
                <a:gd name="T78" fmla="*/ 0 w 260"/>
                <a:gd name="T79" fmla="*/ 0 h 334"/>
                <a:gd name="T80" fmla="*/ 0 w 260"/>
                <a:gd name="T81" fmla="*/ 0 h 334"/>
                <a:gd name="T82" fmla="*/ 0 w 260"/>
                <a:gd name="T83" fmla="*/ 0 h 334"/>
                <a:gd name="T84" fmla="*/ 0 w 260"/>
                <a:gd name="T85" fmla="*/ 0 h 334"/>
                <a:gd name="T86" fmla="*/ 0 w 260"/>
                <a:gd name="T87" fmla="*/ 0 h 334"/>
                <a:gd name="T88" fmla="*/ 0 w 260"/>
                <a:gd name="T89" fmla="*/ 0 h 334"/>
                <a:gd name="T90" fmla="*/ 0 w 260"/>
                <a:gd name="T91" fmla="*/ 0 h 334"/>
                <a:gd name="T92" fmla="*/ 0 w 260"/>
                <a:gd name="T93" fmla="*/ 0 h 334"/>
                <a:gd name="T94" fmla="*/ 0 w 260"/>
                <a:gd name="T95" fmla="*/ 0 h 334"/>
                <a:gd name="T96" fmla="*/ 0 w 260"/>
                <a:gd name="T97" fmla="*/ 0 h 334"/>
                <a:gd name="T98" fmla="*/ 0 w 260"/>
                <a:gd name="T99" fmla="*/ 0 h 334"/>
                <a:gd name="T100" fmla="*/ 0 w 260"/>
                <a:gd name="T101" fmla="*/ 0 h 334"/>
                <a:gd name="T102" fmla="*/ 0 w 260"/>
                <a:gd name="T103" fmla="*/ 0 h 334"/>
                <a:gd name="T104" fmla="*/ 0 w 260"/>
                <a:gd name="T105" fmla="*/ 0 h 334"/>
                <a:gd name="T106" fmla="*/ 0 w 260"/>
                <a:gd name="T107" fmla="*/ 0 h 334"/>
                <a:gd name="T108" fmla="*/ 0 w 260"/>
                <a:gd name="T109" fmla="*/ 0 h 334"/>
                <a:gd name="T110" fmla="*/ 0 w 260"/>
                <a:gd name="T111" fmla="*/ 0 h 334"/>
                <a:gd name="T112" fmla="*/ 0 w 260"/>
                <a:gd name="T113" fmla="*/ 0 h 334"/>
                <a:gd name="T114" fmla="*/ 0 w 260"/>
                <a:gd name="T115" fmla="*/ 0 h 334"/>
                <a:gd name="T116" fmla="*/ 0 w 260"/>
                <a:gd name="T117" fmla="*/ 0 h 334"/>
                <a:gd name="T118" fmla="*/ 0 w 260"/>
                <a:gd name="T119" fmla="*/ 0 h 334"/>
                <a:gd name="T120" fmla="*/ 0 w 260"/>
                <a:gd name="T121" fmla="*/ 0 h 334"/>
                <a:gd name="T122" fmla="*/ 0 w 260"/>
                <a:gd name="T123" fmla="*/ 0 h 334"/>
                <a:gd name="T124" fmla="*/ 0 w 260"/>
                <a:gd name="T125" fmla="*/ 0 h 3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60" h="334">
                  <a:moveTo>
                    <a:pt x="260" y="242"/>
                  </a:moveTo>
                  <a:lnTo>
                    <a:pt x="215" y="242"/>
                  </a:lnTo>
                  <a:lnTo>
                    <a:pt x="214" y="248"/>
                  </a:lnTo>
                  <a:lnTo>
                    <a:pt x="213" y="254"/>
                  </a:lnTo>
                  <a:lnTo>
                    <a:pt x="211" y="260"/>
                  </a:lnTo>
                  <a:lnTo>
                    <a:pt x="209" y="265"/>
                  </a:lnTo>
                  <a:lnTo>
                    <a:pt x="206" y="270"/>
                  </a:lnTo>
                  <a:lnTo>
                    <a:pt x="202" y="275"/>
                  </a:lnTo>
                  <a:lnTo>
                    <a:pt x="199" y="280"/>
                  </a:lnTo>
                  <a:lnTo>
                    <a:pt x="193" y="283"/>
                  </a:lnTo>
                  <a:lnTo>
                    <a:pt x="188" y="287"/>
                  </a:lnTo>
                  <a:lnTo>
                    <a:pt x="183" y="290"/>
                  </a:lnTo>
                  <a:lnTo>
                    <a:pt x="177" y="293"/>
                  </a:lnTo>
                  <a:lnTo>
                    <a:pt x="171" y="295"/>
                  </a:lnTo>
                  <a:lnTo>
                    <a:pt x="165" y="297"/>
                  </a:lnTo>
                  <a:lnTo>
                    <a:pt x="158" y="298"/>
                  </a:lnTo>
                  <a:lnTo>
                    <a:pt x="151" y="299"/>
                  </a:lnTo>
                  <a:lnTo>
                    <a:pt x="143" y="299"/>
                  </a:lnTo>
                  <a:lnTo>
                    <a:pt x="130" y="298"/>
                  </a:lnTo>
                  <a:lnTo>
                    <a:pt x="118" y="296"/>
                  </a:lnTo>
                  <a:lnTo>
                    <a:pt x="107" y="292"/>
                  </a:lnTo>
                  <a:lnTo>
                    <a:pt x="96" y="288"/>
                  </a:lnTo>
                  <a:lnTo>
                    <a:pt x="87" y="282"/>
                  </a:lnTo>
                  <a:lnTo>
                    <a:pt x="79" y="275"/>
                  </a:lnTo>
                  <a:lnTo>
                    <a:pt x="72" y="266"/>
                  </a:lnTo>
                  <a:lnTo>
                    <a:pt x="66" y="257"/>
                  </a:lnTo>
                  <a:lnTo>
                    <a:pt x="60" y="248"/>
                  </a:lnTo>
                  <a:lnTo>
                    <a:pt x="56" y="238"/>
                  </a:lnTo>
                  <a:lnTo>
                    <a:pt x="52" y="226"/>
                  </a:lnTo>
                  <a:lnTo>
                    <a:pt x="49" y="215"/>
                  </a:lnTo>
                  <a:lnTo>
                    <a:pt x="47" y="204"/>
                  </a:lnTo>
                  <a:lnTo>
                    <a:pt x="46" y="193"/>
                  </a:lnTo>
                  <a:lnTo>
                    <a:pt x="45" y="180"/>
                  </a:lnTo>
                  <a:lnTo>
                    <a:pt x="45" y="168"/>
                  </a:lnTo>
                  <a:lnTo>
                    <a:pt x="45" y="157"/>
                  </a:lnTo>
                  <a:lnTo>
                    <a:pt x="46" y="144"/>
                  </a:lnTo>
                  <a:lnTo>
                    <a:pt x="48" y="133"/>
                  </a:lnTo>
                  <a:lnTo>
                    <a:pt x="50" y="121"/>
                  </a:lnTo>
                  <a:lnTo>
                    <a:pt x="53" y="110"/>
                  </a:lnTo>
                  <a:lnTo>
                    <a:pt x="57" y="98"/>
                  </a:lnTo>
                  <a:lnTo>
                    <a:pt x="62" y="88"/>
                  </a:lnTo>
                  <a:lnTo>
                    <a:pt x="68" y="78"/>
                  </a:lnTo>
                  <a:lnTo>
                    <a:pt x="74" y="69"/>
                  </a:lnTo>
                  <a:lnTo>
                    <a:pt x="81" y="60"/>
                  </a:lnTo>
                  <a:lnTo>
                    <a:pt x="89" y="53"/>
                  </a:lnTo>
                  <a:lnTo>
                    <a:pt x="98" y="47"/>
                  </a:lnTo>
                  <a:lnTo>
                    <a:pt x="109" y="42"/>
                  </a:lnTo>
                  <a:lnTo>
                    <a:pt x="119" y="38"/>
                  </a:lnTo>
                  <a:lnTo>
                    <a:pt x="131" y="36"/>
                  </a:lnTo>
                  <a:lnTo>
                    <a:pt x="144" y="35"/>
                  </a:lnTo>
                  <a:lnTo>
                    <a:pt x="157" y="36"/>
                  </a:lnTo>
                  <a:lnTo>
                    <a:pt x="169" y="38"/>
                  </a:lnTo>
                  <a:lnTo>
                    <a:pt x="180" y="42"/>
                  </a:lnTo>
                  <a:lnTo>
                    <a:pt x="190" y="48"/>
                  </a:lnTo>
                  <a:lnTo>
                    <a:pt x="195" y="51"/>
                  </a:lnTo>
                  <a:lnTo>
                    <a:pt x="200" y="55"/>
                  </a:lnTo>
                  <a:lnTo>
                    <a:pt x="203" y="59"/>
                  </a:lnTo>
                  <a:lnTo>
                    <a:pt x="206" y="65"/>
                  </a:lnTo>
                  <a:lnTo>
                    <a:pt x="209" y="70"/>
                  </a:lnTo>
                  <a:lnTo>
                    <a:pt x="211" y="76"/>
                  </a:lnTo>
                  <a:lnTo>
                    <a:pt x="213" y="82"/>
                  </a:lnTo>
                  <a:lnTo>
                    <a:pt x="214" y="89"/>
                  </a:lnTo>
                  <a:lnTo>
                    <a:pt x="258" y="89"/>
                  </a:lnTo>
                  <a:lnTo>
                    <a:pt x="257" y="78"/>
                  </a:lnTo>
                  <a:lnTo>
                    <a:pt x="255" y="68"/>
                  </a:lnTo>
                  <a:lnTo>
                    <a:pt x="251" y="58"/>
                  </a:lnTo>
                  <a:lnTo>
                    <a:pt x="247" y="49"/>
                  </a:lnTo>
                  <a:lnTo>
                    <a:pt x="242" y="41"/>
                  </a:lnTo>
                  <a:lnTo>
                    <a:pt x="235" y="34"/>
                  </a:lnTo>
                  <a:lnTo>
                    <a:pt x="228" y="28"/>
                  </a:lnTo>
                  <a:lnTo>
                    <a:pt x="221" y="22"/>
                  </a:lnTo>
                  <a:lnTo>
                    <a:pt x="212" y="16"/>
                  </a:lnTo>
                  <a:lnTo>
                    <a:pt x="204" y="12"/>
                  </a:lnTo>
                  <a:lnTo>
                    <a:pt x="195" y="8"/>
                  </a:lnTo>
                  <a:lnTo>
                    <a:pt x="184" y="6"/>
                  </a:lnTo>
                  <a:lnTo>
                    <a:pt x="175" y="3"/>
                  </a:lnTo>
                  <a:lnTo>
                    <a:pt x="165" y="2"/>
                  </a:lnTo>
                  <a:lnTo>
                    <a:pt x="155" y="1"/>
                  </a:lnTo>
                  <a:lnTo>
                    <a:pt x="144" y="0"/>
                  </a:lnTo>
                  <a:lnTo>
                    <a:pt x="127" y="1"/>
                  </a:lnTo>
                  <a:lnTo>
                    <a:pt x="111" y="4"/>
                  </a:lnTo>
                  <a:lnTo>
                    <a:pt x="95" y="8"/>
                  </a:lnTo>
                  <a:lnTo>
                    <a:pt x="81" y="14"/>
                  </a:lnTo>
                  <a:lnTo>
                    <a:pt x="69" y="23"/>
                  </a:lnTo>
                  <a:lnTo>
                    <a:pt x="56" y="31"/>
                  </a:lnTo>
                  <a:lnTo>
                    <a:pt x="46" y="41"/>
                  </a:lnTo>
                  <a:lnTo>
                    <a:pt x="36" y="52"/>
                  </a:lnTo>
                  <a:lnTo>
                    <a:pt x="28" y="65"/>
                  </a:lnTo>
                  <a:lnTo>
                    <a:pt x="21" y="78"/>
                  </a:lnTo>
                  <a:lnTo>
                    <a:pt x="14" y="92"/>
                  </a:lnTo>
                  <a:lnTo>
                    <a:pt x="9" y="107"/>
                  </a:lnTo>
                  <a:lnTo>
                    <a:pt x="5" y="122"/>
                  </a:lnTo>
                  <a:lnTo>
                    <a:pt x="3" y="137"/>
                  </a:lnTo>
                  <a:lnTo>
                    <a:pt x="1" y="154"/>
                  </a:lnTo>
                  <a:lnTo>
                    <a:pt x="0" y="170"/>
                  </a:lnTo>
                  <a:lnTo>
                    <a:pt x="1" y="186"/>
                  </a:lnTo>
                  <a:lnTo>
                    <a:pt x="2" y="203"/>
                  </a:lnTo>
                  <a:lnTo>
                    <a:pt x="5" y="219"/>
                  </a:lnTo>
                  <a:lnTo>
                    <a:pt x="8" y="234"/>
                  </a:lnTo>
                  <a:lnTo>
                    <a:pt x="13" y="248"/>
                  </a:lnTo>
                  <a:lnTo>
                    <a:pt x="20" y="262"/>
                  </a:lnTo>
                  <a:lnTo>
                    <a:pt x="26" y="275"/>
                  </a:lnTo>
                  <a:lnTo>
                    <a:pt x="34" y="286"/>
                  </a:lnTo>
                  <a:lnTo>
                    <a:pt x="43" y="296"/>
                  </a:lnTo>
                  <a:lnTo>
                    <a:pt x="53" y="305"/>
                  </a:lnTo>
                  <a:lnTo>
                    <a:pt x="66" y="313"/>
                  </a:lnTo>
                  <a:lnTo>
                    <a:pt x="78" y="321"/>
                  </a:lnTo>
                  <a:lnTo>
                    <a:pt x="92" y="326"/>
                  </a:lnTo>
                  <a:lnTo>
                    <a:pt x="108" y="330"/>
                  </a:lnTo>
                  <a:lnTo>
                    <a:pt x="124" y="333"/>
                  </a:lnTo>
                  <a:lnTo>
                    <a:pt x="142" y="334"/>
                  </a:lnTo>
                  <a:lnTo>
                    <a:pt x="154" y="333"/>
                  </a:lnTo>
                  <a:lnTo>
                    <a:pt x="164" y="332"/>
                  </a:lnTo>
                  <a:lnTo>
                    <a:pt x="175" y="331"/>
                  </a:lnTo>
                  <a:lnTo>
                    <a:pt x="185" y="329"/>
                  </a:lnTo>
                  <a:lnTo>
                    <a:pt x="195" y="326"/>
                  </a:lnTo>
                  <a:lnTo>
                    <a:pt x="204" y="323"/>
                  </a:lnTo>
                  <a:lnTo>
                    <a:pt x="213" y="318"/>
                  </a:lnTo>
                  <a:lnTo>
                    <a:pt x="221" y="313"/>
                  </a:lnTo>
                  <a:lnTo>
                    <a:pt x="228" y="307"/>
                  </a:lnTo>
                  <a:lnTo>
                    <a:pt x="235" y="300"/>
                  </a:lnTo>
                  <a:lnTo>
                    <a:pt x="242" y="293"/>
                  </a:lnTo>
                  <a:lnTo>
                    <a:pt x="247" y="285"/>
                  </a:lnTo>
                  <a:lnTo>
                    <a:pt x="252" y="276"/>
                  </a:lnTo>
                  <a:lnTo>
                    <a:pt x="255" y="265"/>
                  </a:lnTo>
                  <a:lnTo>
                    <a:pt x="258" y="254"/>
                  </a:lnTo>
                  <a:lnTo>
                    <a:pt x="260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5" r:id="rId1"/>
    <p:sldLayoutId id="2147485466" r:id="rId2"/>
    <p:sldLayoutId id="2147485467" r:id="rId3"/>
    <p:sldLayoutId id="2147485468" r:id="rId4"/>
    <p:sldLayoutId id="2147485469" r:id="rId5"/>
    <p:sldLayoutId id="2147485470" r:id="rId6"/>
    <p:sldLayoutId id="2147485471" r:id="rId7"/>
    <p:sldLayoutId id="2147485472" r:id="rId8"/>
    <p:sldLayoutId id="2147485473" r:id="rId9"/>
    <p:sldLayoutId id="2147485474" r:id="rId10"/>
    <p:sldLayoutId id="2147485475" r:id="rId11"/>
  </p:sldLayoutIdLst>
  <p:transition spd="med">
    <p:wipe dir="d"/>
  </p:transition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B6E4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B6E4D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B6E4D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B6E4D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B6E4D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7B6E4D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7B6E4D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7B6E4D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7B6E4D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europa_diagonal_b-auf-w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8538" y="982663"/>
            <a:ext cx="48768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0"/>
          <p:cNvSpPr>
            <a:spLocks noChangeArrowheads="1"/>
          </p:cNvSpPr>
          <p:nvPr/>
        </p:nvSpPr>
        <p:spPr bwMode="auto">
          <a:xfrm>
            <a:off x="1588" y="6597650"/>
            <a:ext cx="9144000" cy="260350"/>
          </a:xfrm>
          <a:prstGeom prst="rect">
            <a:avLst/>
          </a:prstGeom>
          <a:solidFill>
            <a:srgbClr val="E3D8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200">
                <a:solidFill>
                  <a:srgbClr val="7B6E4D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7B6E4D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7B6E4D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7B6E4D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7B6E4D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B6E4D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B6E4D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B6E4D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7B6E4D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 dirty="0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6613"/>
            <a:ext cx="843597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7338"/>
            <a:ext cx="8435975" cy="168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2438" y="6630988"/>
            <a:ext cx="851217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423025" algn="r"/>
              </a:tabLst>
              <a:defRPr>
                <a:cs typeface="+mj-cs"/>
              </a:defRPr>
            </a:lvl1pPr>
          </a:lstStyle>
          <a:p>
            <a:pPr>
              <a:defRPr/>
            </a:pPr>
            <a:endParaRPr lang="de-DE" altLang="de-DE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588" y="0"/>
            <a:ext cx="9144000" cy="476250"/>
          </a:xfrm>
          <a:prstGeom prst="rect">
            <a:avLst/>
          </a:prstGeom>
          <a:solidFill>
            <a:srgbClr val="E3D8B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Clr>
                <a:srgbClr val="FFFFFF"/>
              </a:buClr>
              <a:buSzPct val="100000"/>
              <a:buFont typeface="Chalkboard" charset="0"/>
              <a:buNone/>
              <a:defRPr/>
            </a:pPr>
            <a:r>
              <a:rPr lang="en-GB" altLang="de-DE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charset="0"/>
              </a:rPr>
              <a:t> 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6725" y="114300"/>
            <a:ext cx="69135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6423025" algn="r"/>
              </a:tabLst>
              <a:defRPr sz="1600">
                <a:cs typeface="+mj-cs"/>
              </a:defRPr>
            </a:lvl1pPr>
          </a:lstStyle>
          <a:p>
            <a:pPr>
              <a:defRPr/>
            </a:pPr>
            <a:r>
              <a:rPr lang="de-DE" altLang="de-DE" dirty="0" smtClean="0"/>
              <a:t>Regionales Fachkräftebündnis Nordwest</a:t>
            </a:r>
            <a:endParaRPr lang="de-DE" altLang="de-DE" dirty="0"/>
          </a:p>
        </p:txBody>
      </p:sp>
      <p:grpSp>
        <p:nvGrpSpPr>
          <p:cNvPr id="1033" name="Group 27"/>
          <p:cNvGrpSpPr>
            <a:grpSpLocks/>
          </p:cNvGrpSpPr>
          <p:nvPr/>
        </p:nvGrpSpPr>
        <p:grpSpPr bwMode="auto">
          <a:xfrm>
            <a:off x="8243888" y="6648450"/>
            <a:ext cx="701675" cy="139700"/>
            <a:chOff x="1434" y="2139"/>
            <a:chExt cx="2394" cy="493"/>
          </a:xfrm>
        </p:grpSpPr>
        <p:sp>
          <p:nvSpPr>
            <p:cNvPr id="1034" name="Rectangle 28"/>
            <p:cNvSpPr>
              <a:spLocks noChangeArrowheads="1"/>
            </p:cNvSpPr>
            <p:nvPr/>
          </p:nvSpPr>
          <p:spPr bwMode="auto">
            <a:xfrm>
              <a:off x="1434" y="2139"/>
              <a:ext cx="493" cy="493"/>
            </a:xfrm>
            <a:prstGeom prst="rect">
              <a:avLst/>
            </a:prstGeom>
            <a:solidFill>
              <a:srgbClr val="B414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dirty="0" smtClean="0"/>
            </a:p>
          </p:txBody>
        </p:sp>
        <p:sp>
          <p:nvSpPr>
            <p:cNvPr id="1035" name="Freeform 29"/>
            <p:cNvSpPr>
              <a:spLocks/>
            </p:cNvSpPr>
            <p:nvPr/>
          </p:nvSpPr>
          <p:spPr bwMode="auto">
            <a:xfrm>
              <a:off x="1482" y="2224"/>
              <a:ext cx="395" cy="323"/>
            </a:xfrm>
            <a:custGeom>
              <a:avLst/>
              <a:gdLst>
                <a:gd name="T0" fmla="*/ 395 w 395"/>
                <a:gd name="T1" fmla="*/ 323 h 323"/>
                <a:gd name="T2" fmla="*/ 395 w 395"/>
                <a:gd name="T3" fmla="*/ 0 h 323"/>
                <a:gd name="T4" fmla="*/ 270 w 395"/>
                <a:gd name="T5" fmla="*/ 0 h 323"/>
                <a:gd name="T6" fmla="*/ 200 w 395"/>
                <a:gd name="T7" fmla="*/ 241 h 323"/>
                <a:gd name="T8" fmla="*/ 124 w 395"/>
                <a:gd name="T9" fmla="*/ 0 h 323"/>
                <a:gd name="T10" fmla="*/ 0 w 395"/>
                <a:gd name="T11" fmla="*/ 0 h 323"/>
                <a:gd name="T12" fmla="*/ 0 w 395"/>
                <a:gd name="T13" fmla="*/ 323 h 323"/>
                <a:gd name="T14" fmla="*/ 71 w 395"/>
                <a:gd name="T15" fmla="*/ 323 h 323"/>
                <a:gd name="T16" fmla="*/ 71 w 395"/>
                <a:gd name="T17" fmla="*/ 54 h 323"/>
                <a:gd name="T18" fmla="*/ 158 w 395"/>
                <a:gd name="T19" fmla="*/ 323 h 323"/>
                <a:gd name="T20" fmla="*/ 231 w 395"/>
                <a:gd name="T21" fmla="*/ 323 h 323"/>
                <a:gd name="T22" fmla="*/ 319 w 395"/>
                <a:gd name="T23" fmla="*/ 54 h 323"/>
                <a:gd name="T24" fmla="*/ 319 w 395"/>
                <a:gd name="T25" fmla="*/ 323 h 323"/>
                <a:gd name="T26" fmla="*/ 395 w 395"/>
                <a:gd name="T27" fmla="*/ 323 h 3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95" h="323">
                  <a:moveTo>
                    <a:pt x="395" y="323"/>
                  </a:moveTo>
                  <a:lnTo>
                    <a:pt x="395" y="0"/>
                  </a:lnTo>
                  <a:lnTo>
                    <a:pt x="270" y="0"/>
                  </a:lnTo>
                  <a:lnTo>
                    <a:pt x="200" y="241"/>
                  </a:lnTo>
                  <a:lnTo>
                    <a:pt x="124" y="0"/>
                  </a:lnTo>
                  <a:lnTo>
                    <a:pt x="0" y="0"/>
                  </a:lnTo>
                  <a:lnTo>
                    <a:pt x="0" y="323"/>
                  </a:lnTo>
                  <a:lnTo>
                    <a:pt x="71" y="323"/>
                  </a:lnTo>
                  <a:lnTo>
                    <a:pt x="71" y="54"/>
                  </a:lnTo>
                  <a:lnTo>
                    <a:pt x="158" y="323"/>
                  </a:lnTo>
                  <a:lnTo>
                    <a:pt x="231" y="323"/>
                  </a:lnTo>
                  <a:lnTo>
                    <a:pt x="319" y="54"/>
                  </a:lnTo>
                  <a:lnTo>
                    <a:pt x="319" y="323"/>
                  </a:lnTo>
                  <a:lnTo>
                    <a:pt x="395" y="3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036" name="Rectangle 30"/>
            <p:cNvSpPr>
              <a:spLocks noChangeArrowheads="1"/>
            </p:cNvSpPr>
            <p:nvPr/>
          </p:nvSpPr>
          <p:spPr bwMode="auto">
            <a:xfrm>
              <a:off x="2068" y="2139"/>
              <a:ext cx="493" cy="4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dirty="0" smtClean="0"/>
            </a:p>
          </p:txBody>
        </p:sp>
        <p:sp>
          <p:nvSpPr>
            <p:cNvPr id="1037" name="Rectangle 31"/>
            <p:cNvSpPr>
              <a:spLocks noChangeArrowheads="1"/>
            </p:cNvSpPr>
            <p:nvPr/>
          </p:nvSpPr>
          <p:spPr bwMode="auto">
            <a:xfrm>
              <a:off x="2701" y="2139"/>
              <a:ext cx="493" cy="4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dirty="0" smtClean="0"/>
            </a:p>
          </p:txBody>
        </p:sp>
        <p:sp>
          <p:nvSpPr>
            <p:cNvPr id="1038" name="Rectangle 32"/>
            <p:cNvSpPr>
              <a:spLocks noChangeArrowheads="1"/>
            </p:cNvSpPr>
            <p:nvPr/>
          </p:nvSpPr>
          <p:spPr bwMode="auto">
            <a:xfrm>
              <a:off x="3335" y="2139"/>
              <a:ext cx="493" cy="4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1pPr>
              <a:lvl2pPr marL="742950" indent="-28575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2pPr>
              <a:lvl3pPr marL="11430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3pPr>
              <a:lvl4pPr marL="16002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4pPr>
              <a:lvl5pPr marL="2057400" indent="-228600" eaLnBrk="0" hangingPunct="0">
                <a:defRPr sz="1200">
                  <a:solidFill>
                    <a:srgbClr val="7B6E4D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rgbClr val="7B6E4D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de-DE" altLang="de-DE" dirty="0" smtClean="0"/>
            </a:p>
          </p:txBody>
        </p:sp>
        <p:sp>
          <p:nvSpPr>
            <p:cNvPr id="1039" name="Freeform 33"/>
            <p:cNvSpPr>
              <a:spLocks/>
            </p:cNvSpPr>
            <p:nvPr/>
          </p:nvSpPr>
          <p:spPr bwMode="auto">
            <a:xfrm>
              <a:off x="3460" y="2224"/>
              <a:ext cx="254" cy="323"/>
            </a:xfrm>
            <a:custGeom>
              <a:avLst/>
              <a:gdLst>
                <a:gd name="T0" fmla="*/ 254 w 254"/>
                <a:gd name="T1" fmla="*/ 323 h 323"/>
                <a:gd name="T2" fmla="*/ 254 w 254"/>
                <a:gd name="T3" fmla="*/ 0 h 323"/>
                <a:gd name="T4" fmla="*/ 216 w 254"/>
                <a:gd name="T5" fmla="*/ 0 h 323"/>
                <a:gd name="T6" fmla="*/ 216 w 254"/>
                <a:gd name="T7" fmla="*/ 281 h 323"/>
                <a:gd name="T8" fmla="*/ 56 w 254"/>
                <a:gd name="T9" fmla="*/ 0 h 323"/>
                <a:gd name="T10" fmla="*/ 0 w 254"/>
                <a:gd name="T11" fmla="*/ 0 h 323"/>
                <a:gd name="T12" fmla="*/ 0 w 254"/>
                <a:gd name="T13" fmla="*/ 323 h 323"/>
                <a:gd name="T14" fmla="*/ 37 w 254"/>
                <a:gd name="T15" fmla="*/ 323 h 323"/>
                <a:gd name="T16" fmla="*/ 37 w 254"/>
                <a:gd name="T17" fmla="*/ 42 h 323"/>
                <a:gd name="T18" fmla="*/ 198 w 254"/>
                <a:gd name="T19" fmla="*/ 323 h 323"/>
                <a:gd name="T20" fmla="*/ 254 w 254"/>
                <a:gd name="T21" fmla="*/ 323 h 3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54" h="323">
                  <a:moveTo>
                    <a:pt x="254" y="323"/>
                  </a:moveTo>
                  <a:lnTo>
                    <a:pt x="254" y="0"/>
                  </a:lnTo>
                  <a:lnTo>
                    <a:pt x="216" y="0"/>
                  </a:lnTo>
                  <a:lnTo>
                    <a:pt x="216" y="281"/>
                  </a:lnTo>
                  <a:lnTo>
                    <a:pt x="56" y="0"/>
                  </a:lnTo>
                  <a:lnTo>
                    <a:pt x="0" y="0"/>
                  </a:lnTo>
                  <a:lnTo>
                    <a:pt x="0" y="323"/>
                  </a:lnTo>
                  <a:lnTo>
                    <a:pt x="37" y="323"/>
                  </a:lnTo>
                  <a:lnTo>
                    <a:pt x="37" y="42"/>
                  </a:lnTo>
                  <a:lnTo>
                    <a:pt x="198" y="323"/>
                  </a:lnTo>
                  <a:lnTo>
                    <a:pt x="254" y="3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040" name="Freeform 34"/>
            <p:cNvSpPr>
              <a:spLocks noEditPoints="1"/>
            </p:cNvSpPr>
            <p:nvPr/>
          </p:nvSpPr>
          <p:spPr bwMode="auto">
            <a:xfrm>
              <a:off x="2797" y="2217"/>
              <a:ext cx="291" cy="335"/>
            </a:xfrm>
            <a:custGeom>
              <a:avLst/>
              <a:gdLst>
                <a:gd name="T0" fmla="*/ 246 w 291"/>
                <a:gd name="T1" fmla="*/ 192 h 335"/>
                <a:gd name="T2" fmla="*/ 239 w 291"/>
                <a:gd name="T3" fmla="*/ 227 h 335"/>
                <a:gd name="T4" fmla="*/ 225 w 291"/>
                <a:gd name="T5" fmla="*/ 259 h 335"/>
                <a:gd name="T6" fmla="*/ 203 w 291"/>
                <a:gd name="T7" fmla="*/ 284 h 335"/>
                <a:gd name="T8" fmla="*/ 172 w 291"/>
                <a:gd name="T9" fmla="*/ 299 h 335"/>
                <a:gd name="T10" fmla="*/ 132 w 291"/>
                <a:gd name="T11" fmla="*/ 301 h 335"/>
                <a:gd name="T12" fmla="*/ 98 w 291"/>
                <a:gd name="T13" fmla="*/ 290 h 335"/>
                <a:gd name="T14" fmla="*/ 72 w 291"/>
                <a:gd name="T15" fmla="*/ 268 h 335"/>
                <a:gd name="T16" fmla="*/ 56 w 291"/>
                <a:gd name="T17" fmla="*/ 239 h 335"/>
                <a:gd name="T18" fmla="*/ 47 w 291"/>
                <a:gd name="T19" fmla="*/ 204 h 335"/>
                <a:gd name="T20" fmla="*/ 45 w 291"/>
                <a:gd name="T21" fmla="*/ 167 h 335"/>
                <a:gd name="T22" fmla="*/ 47 w 291"/>
                <a:gd name="T23" fmla="*/ 131 h 335"/>
                <a:gd name="T24" fmla="*/ 56 w 291"/>
                <a:gd name="T25" fmla="*/ 96 h 335"/>
                <a:gd name="T26" fmla="*/ 73 w 291"/>
                <a:gd name="T27" fmla="*/ 67 h 335"/>
                <a:gd name="T28" fmla="*/ 98 w 291"/>
                <a:gd name="T29" fmla="*/ 45 h 335"/>
                <a:gd name="T30" fmla="*/ 132 w 291"/>
                <a:gd name="T31" fmla="*/ 35 h 335"/>
                <a:gd name="T32" fmla="*/ 173 w 291"/>
                <a:gd name="T33" fmla="*/ 37 h 335"/>
                <a:gd name="T34" fmla="*/ 203 w 291"/>
                <a:gd name="T35" fmla="*/ 51 h 335"/>
                <a:gd name="T36" fmla="*/ 226 w 291"/>
                <a:gd name="T37" fmla="*/ 76 h 335"/>
                <a:gd name="T38" fmla="*/ 239 w 291"/>
                <a:gd name="T39" fmla="*/ 107 h 335"/>
                <a:gd name="T40" fmla="*/ 246 w 291"/>
                <a:gd name="T41" fmla="*/ 142 h 335"/>
                <a:gd name="T42" fmla="*/ 291 w 291"/>
                <a:gd name="T43" fmla="*/ 166 h 335"/>
                <a:gd name="T44" fmla="*/ 287 w 291"/>
                <a:gd name="T45" fmla="*/ 116 h 335"/>
                <a:gd name="T46" fmla="*/ 273 w 291"/>
                <a:gd name="T47" fmla="*/ 72 h 335"/>
                <a:gd name="T48" fmla="*/ 247 w 291"/>
                <a:gd name="T49" fmla="*/ 37 h 335"/>
                <a:gd name="T50" fmla="*/ 213 w 291"/>
                <a:gd name="T51" fmla="*/ 12 h 335"/>
                <a:gd name="T52" fmla="*/ 164 w 291"/>
                <a:gd name="T53" fmla="*/ 1 h 335"/>
                <a:gd name="T54" fmla="*/ 111 w 291"/>
                <a:gd name="T55" fmla="*/ 4 h 335"/>
                <a:gd name="T56" fmla="*/ 68 w 291"/>
                <a:gd name="T57" fmla="*/ 20 h 335"/>
                <a:gd name="T58" fmla="*/ 36 w 291"/>
                <a:gd name="T59" fmla="*/ 50 h 335"/>
                <a:gd name="T60" fmla="*/ 14 w 291"/>
                <a:gd name="T61" fmla="*/ 89 h 335"/>
                <a:gd name="T62" fmla="*/ 3 w 291"/>
                <a:gd name="T63" fmla="*/ 134 h 335"/>
                <a:gd name="T64" fmla="*/ 1 w 291"/>
                <a:gd name="T65" fmla="*/ 185 h 335"/>
                <a:gd name="T66" fmla="*/ 9 w 291"/>
                <a:gd name="T67" fmla="*/ 234 h 335"/>
                <a:gd name="T68" fmla="*/ 26 w 291"/>
                <a:gd name="T69" fmla="*/ 275 h 335"/>
                <a:gd name="T70" fmla="*/ 55 w 291"/>
                <a:gd name="T71" fmla="*/ 306 h 335"/>
                <a:gd name="T72" fmla="*/ 95 w 291"/>
                <a:gd name="T73" fmla="*/ 328 h 335"/>
                <a:gd name="T74" fmla="*/ 146 w 291"/>
                <a:gd name="T75" fmla="*/ 335 h 335"/>
                <a:gd name="T76" fmla="*/ 197 w 291"/>
                <a:gd name="T77" fmla="*/ 327 h 335"/>
                <a:gd name="T78" fmla="*/ 237 w 291"/>
                <a:gd name="T79" fmla="*/ 306 h 335"/>
                <a:gd name="T80" fmla="*/ 265 w 291"/>
                <a:gd name="T81" fmla="*/ 274 h 335"/>
                <a:gd name="T82" fmla="*/ 283 w 291"/>
                <a:gd name="T83" fmla="*/ 232 h 335"/>
                <a:gd name="T84" fmla="*/ 291 w 291"/>
                <a:gd name="T85" fmla="*/ 183 h 3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91" h="335">
                  <a:moveTo>
                    <a:pt x="247" y="167"/>
                  </a:moveTo>
                  <a:lnTo>
                    <a:pt x="247" y="179"/>
                  </a:lnTo>
                  <a:lnTo>
                    <a:pt x="246" y="192"/>
                  </a:lnTo>
                  <a:lnTo>
                    <a:pt x="244" y="204"/>
                  </a:lnTo>
                  <a:lnTo>
                    <a:pt x="242" y="216"/>
                  </a:lnTo>
                  <a:lnTo>
                    <a:pt x="239" y="227"/>
                  </a:lnTo>
                  <a:lnTo>
                    <a:pt x="235" y="239"/>
                  </a:lnTo>
                  <a:lnTo>
                    <a:pt x="231" y="249"/>
                  </a:lnTo>
                  <a:lnTo>
                    <a:pt x="225" y="259"/>
                  </a:lnTo>
                  <a:lnTo>
                    <a:pt x="219" y="268"/>
                  </a:lnTo>
                  <a:lnTo>
                    <a:pt x="211" y="277"/>
                  </a:lnTo>
                  <a:lnTo>
                    <a:pt x="203" y="284"/>
                  </a:lnTo>
                  <a:lnTo>
                    <a:pt x="194" y="290"/>
                  </a:lnTo>
                  <a:lnTo>
                    <a:pt x="184" y="295"/>
                  </a:lnTo>
                  <a:lnTo>
                    <a:pt x="172" y="299"/>
                  </a:lnTo>
                  <a:lnTo>
                    <a:pt x="159" y="301"/>
                  </a:lnTo>
                  <a:lnTo>
                    <a:pt x="146" y="302"/>
                  </a:lnTo>
                  <a:lnTo>
                    <a:pt x="132" y="301"/>
                  </a:lnTo>
                  <a:lnTo>
                    <a:pt x="119" y="299"/>
                  </a:lnTo>
                  <a:lnTo>
                    <a:pt x="108" y="295"/>
                  </a:lnTo>
                  <a:lnTo>
                    <a:pt x="98" y="290"/>
                  </a:lnTo>
                  <a:lnTo>
                    <a:pt x="89" y="284"/>
                  </a:lnTo>
                  <a:lnTo>
                    <a:pt x="81" y="277"/>
                  </a:lnTo>
                  <a:lnTo>
                    <a:pt x="72" y="268"/>
                  </a:lnTo>
                  <a:lnTo>
                    <a:pt x="66" y="259"/>
                  </a:lnTo>
                  <a:lnTo>
                    <a:pt x="61" y="249"/>
                  </a:lnTo>
                  <a:lnTo>
                    <a:pt x="56" y="239"/>
                  </a:lnTo>
                  <a:lnTo>
                    <a:pt x="53" y="227"/>
                  </a:lnTo>
                  <a:lnTo>
                    <a:pt x="50" y="215"/>
                  </a:lnTo>
                  <a:lnTo>
                    <a:pt x="47" y="204"/>
                  </a:lnTo>
                  <a:lnTo>
                    <a:pt x="46" y="192"/>
                  </a:lnTo>
                  <a:lnTo>
                    <a:pt x="45" y="179"/>
                  </a:lnTo>
                  <a:lnTo>
                    <a:pt x="45" y="167"/>
                  </a:lnTo>
                  <a:lnTo>
                    <a:pt x="45" y="155"/>
                  </a:lnTo>
                  <a:lnTo>
                    <a:pt x="46" y="142"/>
                  </a:lnTo>
                  <a:lnTo>
                    <a:pt x="47" y="131"/>
                  </a:lnTo>
                  <a:lnTo>
                    <a:pt x="50" y="119"/>
                  </a:lnTo>
                  <a:lnTo>
                    <a:pt x="53" y="108"/>
                  </a:lnTo>
                  <a:lnTo>
                    <a:pt x="56" y="96"/>
                  </a:lnTo>
                  <a:lnTo>
                    <a:pt x="61" y="86"/>
                  </a:lnTo>
                  <a:lnTo>
                    <a:pt x="66" y="76"/>
                  </a:lnTo>
                  <a:lnTo>
                    <a:pt x="73" y="67"/>
                  </a:lnTo>
                  <a:lnTo>
                    <a:pt x="81" y="58"/>
                  </a:lnTo>
                  <a:lnTo>
                    <a:pt x="89" y="51"/>
                  </a:lnTo>
                  <a:lnTo>
                    <a:pt x="98" y="45"/>
                  </a:lnTo>
                  <a:lnTo>
                    <a:pt x="108" y="40"/>
                  </a:lnTo>
                  <a:lnTo>
                    <a:pt x="119" y="37"/>
                  </a:lnTo>
                  <a:lnTo>
                    <a:pt x="132" y="35"/>
                  </a:lnTo>
                  <a:lnTo>
                    <a:pt x="146" y="34"/>
                  </a:lnTo>
                  <a:lnTo>
                    <a:pt x="159" y="35"/>
                  </a:lnTo>
                  <a:lnTo>
                    <a:pt x="173" y="37"/>
                  </a:lnTo>
                  <a:lnTo>
                    <a:pt x="184" y="40"/>
                  </a:lnTo>
                  <a:lnTo>
                    <a:pt x="194" y="45"/>
                  </a:lnTo>
                  <a:lnTo>
                    <a:pt x="203" y="51"/>
                  </a:lnTo>
                  <a:lnTo>
                    <a:pt x="213" y="58"/>
                  </a:lnTo>
                  <a:lnTo>
                    <a:pt x="220" y="67"/>
                  </a:lnTo>
                  <a:lnTo>
                    <a:pt x="226" y="76"/>
                  </a:lnTo>
                  <a:lnTo>
                    <a:pt x="231" y="85"/>
                  </a:lnTo>
                  <a:lnTo>
                    <a:pt x="236" y="95"/>
                  </a:lnTo>
                  <a:lnTo>
                    <a:pt x="239" y="107"/>
                  </a:lnTo>
                  <a:lnTo>
                    <a:pt x="242" y="118"/>
                  </a:lnTo>
                  <a:lnTo>
                    <a:pt x="244" y="130"/>
                  </a:lnTo>
                  <a:lnTo>
                    <a:pt x="246" y="142"/>
                  </a:lnTo>
                  <a:lnTo>
                    <a:pt x="247" y="155"/>
                  </a:lnTo>
                  <a:lnTo>
                    <a:pt x="247" y="167"/>
                  </a:lnTo>
                  <a:close/>
                  <a:moveTo>
                    <a:pt x="291" y="166"/>
                  </a:moveTo>
                  <a:lnTo>
                    <a:pt x="291" y="149"/>
                  </a:lnTo>
                  <a:lnTo>
                    <a:pt x="289" y="131"/>
                  </a:lnTo>
                  <a:lnTo>
                    <a:pt x="287" y="116"/>
                  </a:lnTo>
                  <a:lnTo>
                    <a:pt x="283" y="100"/>
                  </a:lnTo>
                  <a:lnTo>
                    <a:pt x="279" y="86"/>
                  </a:lnTo>
                  <a:lnTo>
                    <a:pt x="273" y="72"/>
                  </a:lnTo>
                  <a:lnTo>
                    <a:pt x="266" y="59"/>
                  </a:lnTo>
                  <a:lnTo>
                    <a:pt x="258" y="47"/>
                  </a:lnTo>
                  <a:lnTo>
                    <a:pt x="247" y="37"/>
                  </a:lnTo>
                  <a:lnTo>
                    <a:pt x="237" y="28"/>
                  </a:lnTo>
                  <a:lnTo>
                    <a:pt x="225" y="19"/>
                  </a:lnTo>
                  <a:lnTo>
                    <a:pt x="213" y="12"/>
                  </a:lnTo>
                  <a:lnTo>
                    <a:pt x="197" y="7"/>
                  </a:lnTo>
                  <a:lnTo>
                    <a:pt x="182" y="3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8" y="1"/>
                  </a:lnTo>
                  <a:lnTo>
                    <a:pt x="111" y="4"/>
                  </a:lnTo>
                  <a:lnTo>
                    <a:pt x="96" y="8"/>
                  </a:lnTo>
                  <a:lnTo>
                    <a:pt x="82" y="13"/>
                  </a:lnTo>
                  <a:lnTo>
                    <a:pt x="68" y="20"/>
                  </a:lnTo>
                  <a:lnTo>
                    <a:pt x="56" y="30"/>
                  </a:lnTo>
                  <a:lnTo>
                    <a:pt x="46" y="39"/>
                  </a:lnTo>
                  <a:lnTo>
                    <a:pt x="36" y="50"/>
                  </a:lnTo>
                  <a:lnTo>
                    <a:pt x="27" y="61"/>
                  </a:lnTo>
                  <a:lnTo>
                    <a:pt x="20" y="75"/>
                  </a:lnTo>
                  <a:lnTo>
                    <a:pt x="14" y="89"/>
                  </a:lnTo>
                  <a:lnTo>
                    <a:pt x="9" y="103"/>
                  </a:lnTo>
                  <a:lnTo>
                    <a:pt x="5" y="119"/>
                  </a:lnTo>
                  <a:lnTo>
                    <a:pt x="3" y="134"/>
                  </a:lnTo>
                  <a:lnTo>
                    <a:pt x="1" y="151"/>
                  </a:lnTo>
                  <a:lnTo>
                    <a:pt x="0" y="168"/>
                  </a:lnTo>
                  <a:lnTo>
                    <a:pt x="1" y="185"/>
                  </a:lnTo>
                  <a:lnTo>
                    <a:pt x="2" y="202"/>
                  </a:lnTo>
                  <a:lnTo>
                    <a:pt x="5" y="218"/>
                  </a:lnTo>
                  <a:lnTo>
                    <a:pt x="9" y="234"/>
                  </a:lnTo>
                  <a:lnTo>
                    <a:pt x="13" y="248"/>
                  </a:lnTo>
                  <a:lnTo>
                    <a:pt x="19" y="261"/>
                  </a:lnTo>
                  <a:lnTo>
                    <a:pt x="26" y="275"/>
                  </a:lnTo>
                  <a:lnTo>
                    <a:pt x="35" y="286"/>
                  </a:lnTo>
                  <a:lnTo>
                    <a:pt x="45" y="297"/>
                  </a:lnTo>
                  <a:lnTo>
                    <a:pt x="55" y="306"/>
                  </a:lnTo>
                  <a:lnTo>
                    <a:pt x="67" y="314"/>
                  </a:lnTo>
                  <a:lnTo>
                    <a:pt x="81" y="322"/>
                  </a:lnTo>
                  <a:lnTo>
                    <a:pt x="95" y="328"/>
                  </a:lnTo>
                  <a:lnTo>
                    <a:pt x="110" y="332"/>
                  </a:lnTo>
                  <a:lnTo>
                    <a:pt x="128" y="334"/>
                  </a:lnTo>
                  <a:lnTo>
                    <a:pt x="146" y="335"/>
                  </a:lnTo>
                  <a:lnTo>
                    <a:pt x="164" y="334"/>
                  </a:lnTo>
                  <a:lnTo>
                    <a:pt x="181" y="332"/>
                  </a:lnTo>
                  <a:lnTo>
                    <a:pt x="197" y="327"/>
                  </a:lnTo>
                  <a:lnTo>
                    <a:pt x="211" y="322"/>
                  </a:lnTo>
                  <a:lnTo>
                    <a:pt x="225" y="314"/>
                  </a:lnTo>
                  <a:lnTo>
                    <a:pt x="237" y="306"/>
                  </a:lnTo>
                  <a:lnTo>
                    <a:pt x="247" y="296"/>
                  </a:lnTo>
                  <a:lnTo>
                    <a:pt x="256" y="285"/>
                  </a:lnTo>
                  <a:lnTo>
                    <a:pt x="265" y="274"/>
                  </a:lnTo>
                  <a:lnTo>
                    <a:pt x="272" y="260"/>
                  </a:lnTo>
                  <a:lnTo>
                    <a:pt x="278" y="246"/>
                  </a:lnTo>
                  <a:lnTo>
                    <a:pt x="283" y="232"/>
                  </a:lnTo>
                  <a:lnTo>
                    <a:pt x="287" y="216"/>
                  </a:lnTo>
                  <a:lnTo>
                    <a:pt x="289" y="200"/>
                  </a:lnTo>
                  <a:lnTo>
                    <a:pt x="291" y="183"/>
                  </a:lnTo>
                  <a:lnTo>
                    <a:pt x="291" y="1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041" name="Freeform 35"/>
            <p:cNvSpPr>
              <a:spLocks/>
            </p:cNvSpPr>
            <p:nvPr/>
          </p:nvSpPr>
          <p:spPr bwMode="auto">
            <a:xfrm>
              <a:off x="2192" y="2218"/>
              <a:ext cx="260" cy="334"/>
            </a:xfrm>
            <a:custGeom>
              <a:avLst/>
              <a:gdLst>
                <a:gd name="T0" fmla="*/ 215 w 260"/>
                <a:gd name="T1" fmla="*/ 242 h 334"/>
                <a:gd name="T2" fmla="*/ 213 w 260"/>
                <a:gd name="T3" fmla="*/ 254 h 334"/>
                <a:gd name="T4" fmla="*/ 209 w 260"/>
                <a:gd name="T5" fmla="*/ 265 h 334"/>
                <a:gd name="T6" fmla="*/ 202 w 260"/>
                <a:gd name="T7" fmla="*/ 275 h 334"/>
                <a:gd name="T8" fmla="*/ 193 w 260"/>
                <a:gd name="T9" fmla="*/ 283 h 334"/>
                <a:gd name="T10" fmla="*/ 183 w 260"/>
                <a:gd name="T11" fmla="*/ 290 h 334"/>
                <a:gd name="T12" fmla="*/ 171 w 260"/>
                <a:gd name="T13" fmla="*/ 295 h 334"/>
                <a:gd name="T14" fmla="*/ 158 w 260"/>
                <a:gd name="T15" fmla="*/ 298 h 334"/>
                <a:gd name="T16" fmla="*/ 143 w 260"/>
                <a:gd name="T17" fmla="*/ 299 h 334"/>
                <a:gd name="T18" fmla="*/ 118 w 260"/>
                <a:gd name="T19" fmla="*/ 296 h 334"/>
                <a:gd name="T20" fmla="*/ 96 w 260"/>
                <a:gd name="T21" fmla="*/ 288 h 334"/>
                <a:gd name="T22" fmla="*/ 79 w 260"/>
                <a:gd name="T23" fmla="*/ 275 h 334"/>
                <a:gd name="T24" fmla="*/ 66 w 260"/>
                <a:gd name="T25" fmla="*/ 257 h 334"/>
                <a:gd name="T26" fmla="*/ 56 w 260"/>
                <a:gd name="T27" fmla="*/ 238 h 334"/>
                <a:gd name="T28" fmla="*/ 49 w 260"/>
                <a:gd name="T29" fmla="*/ 215 h 334"/>
                <a:gd name="T30" fmla="*/ 46 w 260"/>
                <a:gd name="T31" fmla="*/ 193 h 334"/>
                <a:gd name="T32" fmla="*/ 45 w 260"/>
                <a:gd name="T33" fmla="*/ 168 h 334"/>
                <a:gd name="T34" fmla="*/ 46 w 260"/>
                <a:gd name="T35" fmla="*/ 144 h 334"/>
                <a:gd name="T36" fmla="*/ 50 w 260"/>
                <a:gd name="T37" fmla="*/ 121 h 334"/>
                <a:gd name="T38" fmla="*/ 57 w 260"/>
                <a:gd name="T39" fmla="*/ 98 h 334"/>
                <a:gd name="T40" fmla="*/ 68 w 260"/>
                <a:gd name="T41" fmla="*/ 78 h 334"/>
                <a:gd name="T42" fmla="*/ 81 w 260"/>
                <a:gd name="T43" fmla="*/ 60 h 334"/>
                <a:gd name="T44" fmla="*/ 98 w 260"/>
                <a:gd name="T45" fmla="*/ 47 h 334"/>
                <a:gd name="T46" fmla="*/ 119 w 260"/>
                <a:gd name="T47" fmla="*/ 38 h 334"/>
                <a:gd name="T48" fmla="*/ 144 w 260"/>
                <a:gd name="T49" fmla="*/ 35 h 334"/>
                <a:gd name="T50" fmla="*/ 169 w 260"/>
                <a:gd name="T51" fmla="*/ 38 h 334"/>
                <a:gd name="T52" fmla="*/ 190 w 260"/>
                <a:gd name="T53" fmla="*/ 48 h 334"/>
                <a:gd name="T54" fmla="*/ 200 w 260"/>
                <a:gd name="T55" fmla="*/ 55 h 334"/>
                <a:gd name="T56" fmla="*/ 206 w 260"/>
                <a:gd name="T57" fmla="*/ 65 h 334"/>
                <a:gd name="T58" fmla="*/ 211 w 260"/>
                <a:gd name="T59" fmla="*/ 76 h 334"/>
                <a:gd name="T60" fmla="*/ 214 w 260"/>
                <a:gd name="T61" fmla="*/ 89 h 334"/>
                <a:gd name="T62" fmla="*/ 257 w 260"/>
                <a:gd name="T63" fmla="*/ 78 h 334"/>
                <a:gd name="T64" fmla="*/ 251 w 260"/>
                <a:gd name="T65" fmla="*/ 58 h 334"/>
                <a:gd name="T66" fmla="*/ 242 w 260"/>
                <a:gd name="T67" fmla="*/ 41 h 334"/>
                <a:gd name="T68" fmla="*/ 228 w 260"/>
                <a:gd name="T69" fmla="*/ 28 h 334"/>
                <a:gd name="T70" fmla="*/ 212 w 260"/>
                <a:gd name="T71" fmla="*/ 16 h 334"/>
                <a:gd name="T72" fmla="*/ 195 w 260"/>
                <a:gd name="T73" fmla="*/ 8 h 334"/>
                <a:gd name="T74" fmla="*/ 175 w 260"/>
                <a:gd name="T75" fmla="*/ 3 h 334"/>
                <a:gd name="T76" fmla="*/ 155 w 260"/>
                <a:gd name="T77" fmla="*/ 1 h 334"/>
                <a:gd name="T78" fmla="*/ 127 w 260"/>
                <a:gd name="T79" fmla="*/ 1 h 334"/>
                <a:gd name="T80" fmla="*/ 95 w 260"/>
                <a:gd name="T81" fmla="*/ 8 h 334"/>
                <a:gd name="T82" fmla="*/ 69 w 260"/>
                <a:gd name="T83" fmla="*/ 23 h 334"/>
                <a:gd name="T84" fmla="*/ 46 w 260"/>
                <a:gd name="T85" fmla="*/ 41 h 334"/>
                <a:gd name="T86" fmla="*/ 28 w 260"/>
                <a:gd name="T87" fmla="*/ 65 h 334"/>
                <a:gd name="T88" fmla="*/ 14 w 260"/>
                <a:gd name="T89" fmla="*/ 92 h 334"/>
                <a:gd name="T90" fmla="*/ 5 w 260"/>
                <a:gd name="T91" fmla="*/ 122 h 334"/>
                <a:gd name="T92" fmla="*/ 1 w 260"/>
                <a:gd name="T93" fmla="*/ 154 h 334"/>
                <a:gd name="T94" fmla="*/ 1 w 260"/>
                <a:gd name="T95" fmla="*/ 186 h 334"/>
                <a:gd name="T96" fmla="*/ 5 w 260"/>
                <a:gd name="T97" fmla="*/ 219 h 334"/>
                <a:gd name="T98" fmla="*/ 13 w 260"/>
                <a:gd name="T99" fmla="*/ 248 h 334"/>
                <a:gd name="T100" fmla="*/ 26 w 260"/>
                <a:gd name="T101" fmla="*/ 275 h 334"/>
                <a:gd name="T102" fmla="*/ 43 w 260"/>
                <a:gd name="T103" fmla="*/ 296 h 334"/>
                <a:gd name="T104" fmla="*/ 66 w 260"/>
                <a:gd name="T105" fmla="*/ 313 h 334"/>
                <a:gd name="T106" fmla="*/ 92 w 260"/>
                <a:gd name="T107" fmla="*/ 326 h 334"/>
                <a:gd name="T108" fmla="*/ 124 w 260"/>
                <a:gd name="T109" fmla="*/ 333 h 334"/>
                <a:gd name="T110" fmla="*/ 154 w 260"/>
                <a:gd name="T111" fmla="*/ 333 h 334"/>
                <a:gd name="T112" fmla="*/ 175 w 260"/>
                <a:gd name="T113" fmla="*/ 331 h 334"/>
                <a:gd name="T114" fmla="*/ 195 w 260"/>
                <a:gd name="T115" fmla="*/ 326 h 334"/>
                <a:gd name="T116" fmla="*/ 213 w 260"/>
                <a:gd name="T117" fmla="*/ 318 h 334"/>
                <a:gd name="T118" fmla="*/ 228 w 260"/>
                <a:gd name="T119" fmla="*/ 307 h 334"/>
                <a:gd name="T120" fmla="*/ 242 w 260"/>
                <a:gd name="T121" fmla="*/ 293 h 334"/>
                <a:gd name="T122" fmla="*/ 252 w 260"/>
                <a:gd name="T123" fmla="*/ 276 h 334"/>
                <a:gd name="T124" fmla="*/ 258 w 260"/>
                <a:gd name="T125" fmla="*/ 254 h 3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60" h="334">
                  <a:moveTo>
                    <a:pt x="260" y="242"/>
                  </a:moveTo>
                  <a:lnTo>
                    <a:pt x="215" y="242"/>
                  </a:lnTo>
                  <a:lnTo>
                    <a:pt x="214" y="248"/>
                  </a:lnTo>
                  <a:lnTo>
                    <a:pt x="213" y="254"/>
                  </a:lnTo>
                  <a:lnTo>
                    <a:pt x="211" y="260"/>
                  </a:lnTo>
                  <a:lnTo>
                    <a:pt x="209" y="265"/>
                  </a:lnTo>
                  <a:lnTo>
                    <a:pt x="206" y="270"/>
                  </a:lnTo>
                  <a:lnTo>
                    <a:pt x="202" y="275"/>
                  </a:lnTo>
                  <a:lnTo>
                    <a:pt x="199" y="280"/>
                  </a:lnTo>
                  <a:lnTo>
                    <a:pt x="193" y="283"/>
                  </a:lnTo>
                  <a:lnTo>
                    <a:pt x="188" y="287"/>
                  </a:lnTo>
                  <a:lnTo>
                    <a:pt x="183" y="290"/>
                  </a:lnTo>
                  <a:lnTo>
                    <a:pt x="177" y="293"/>
                  </a:lnTo>
                  <a:lnTo>
                    <a:pt x="171" y="295"/>
                  </a:lnTo>
                  <a:lnTo>
                    <a:pt x="165" y="297"/>
                  </a:lnTo>
                  <a:lnTo>
                    <a:pt x="158" y="298"/>
                  </a:lnTo>
                  <a:lnTo>
                    <a:pt x="151" y="299"/>
                  </a:lnTo>
                  <a:lnTo>
                    <a:pt x="143" y="299"/>
                  </a:lnTo>
                  <a:lnTo>
                    <a:pt x="130" y="298"/>
                  </a:lnTo>
                  <a:lnTo>
                    <a:pt x="118" y="296"/>
                  </a:lnTo>
                  <a:lnTo>
                    <a:pt x="107" y="292"/>
                  </a:lnTo>
                  <a:lnTo>
                    <a:pt x="96" y="288"/>
                  </a:lnTo>
                  <a:lnTo>
                    <a:pt x="87" y="282"/>
                  </a:lnTo>
                  <a:lnTo>
                    <a:pt x="79" y="275"/>
                  </a:lnTo>
                  <a:lnTo>
                    <a:pt x="72" y="266"/>
                  </a:lnTo>
                  <a:lnTo>
                    <a:pt x="66" y="257"/>
                  </a:lnTo>
                  <a:lnTo>
                    <a:pt x="60" y="248"/>
                  </a:lnTo>
                  <a:lnTo>
                    <a:pt x="56" y="238"/>
                  </a:lnTo>
                  <a:lnTo>
                    <a:pt x="52" y="226"/>
                  </a:lnTo>
                  <a:lnTo>
                    <a:pt x="49" y="215"/>
                  </a:lnTo>
                  <a:lnTo>
                    <a:pt x="47" y="204"/>
                  </a:lnTo>
                  <a:lnTo>
                    <a:pt x="46" y="193"/>
                  </a:lnTo>
                  <a:lnTo>
                    <a:pt x="45" y="180"/>
                  </a:lnTo>
                  <a:lnTo>
                    <a:pt x="45" y="168"/>
                  </a:lnTo>
                  <a:lnTo>
                    <a:pt x="45" y="157"/>
                  </a:lnTo>
                  <a:lnTo>
                    <a:pt x="46" y="144"/>
                  </a:lnTo>
                  <a:lnTo>
                    <a:pt x="48" y="133"/>
                  </a:lnTo>
                  <a:lnTo>
                    <a:pt x="50" y="121"/>
                  </a:lnTo>
                  <a:lnTo>
                    <a:pt x="53" y="110"/>
                  </a:lnTo>
                  <a:lnTo>
                    <a:pt x="57" y="98"/>
                  </a:lnTo>
                  <a:lnTo>
                    <a:pt x="62" y="88"/>
                  </a:lnTo>
                  <a:lnTo>
                    <a:pt x="68" y="78"/>
                  </a:lnTo>
                  <a:lnTo>
                    <a:pt x="74" y="69"/>
                  </a:lnTo>
                  <a:lnTo>
                    <a:pt x="81" y="60"/>
                  </a:lnTo>
                  <a:lnTo>
                    <a:pt x="89" y="53"/>
                  </a:lnTo>
                  <a:lnTo>
                    <a:pt x="98" y="47"/>
                  </a:lnTo>
                  <a:lnTo>
                    <a:pt x="109" y="42"/>
                  </a:lnTo>
                  <a:lnTo>
                    <a:pt x="119" y="38"/>
                  </a:lnTo>
                  <a:lnTo>
                    <a:pt x="131" y="36"/>
                  </a:lnTo>
                  <a:lnTo>
                    <a:pt x="144" y="35"/>
                  </a:lnTo>
                  <a:lnTo>
                    <a:pt x="157" y="36"/>
                  </a:lnTo>
                  <a:lnTo>
                    <a:pt x="169" y="38"/>
                  </a:lnTo>
                  <a:lnTo>
                    <a:pt x="180" y="42"/>
                  </a:lnTo>
                  <a:lnTo>
                    <a:pt x="190" y="48"/>
                  </a:lnTo>
                  <a:lnTo>
                    <a:pt x="195" y="51"/>
                  </a:lnTo>
                  <a:lnTo>
                    <a:pt x="200" y="55"/>
                  </a:lnTo>
                  <a:lnTo>
                    <a:pt x="203" y="59"/>
                  </a:lnTo>
                  <a:lnTo>
                    <a:pt x="206" y="65"/>
                  </a:lnTo>
                  <a:lnTo>
                    <a:pt x="209" y="70"/>
                  </a:lnTo>
                  <a:lnTo>
                    <a:pt x="211" y="76"/>
                  </a:lnTo>
                  <a:lnTo>
                    <a:pt x="213" y="82"/>
                  </a:lnTo>
                  <a:lnTo>
                    <a:pt x="214" y="89"/>
                  </a:lnTo>
                  <a:lnTo>
                    <a:pt x="258" y="89"/>
                  </a:lnTo>
                  <a:lnTo>
                    <a:pt x="257" y="78"/>
                  </a:lnTo>
                  <a:lnTo>
                    <a:pt x="255" y="68"/>
                  </a:lnTo>
                  <a:lnTo>
                    <a:pt x="251" y="58"/>
                  </a:lnTo>
                  <a:lnTo>
                    <a:pt x="247" y="49"/>
                  </a:lnTo>
                  <a:lnTo>
                    <a:pt x="242" y="41"/>
                  </a:lnTo>
                  <a:lnTo>
                    <a:pt x="235" y="34"/>
                  </a:lnTo>
                  <a:lnTo>
                    <a:pt x="228" y="28"/>
                  </a:lnTo>
                  <a:lnTo>
                    <a:pt x="221" y="22"/>
                  </a:lnTo>
                  <a:lnTo>
                    <a:pt x="212" y="16"/>
                  </a:lnTo>
                  <a:lnTo>
                    <a:pt x="204" y="12"/>
                  </a:lnTo>
                  <a:lnTo>
                    <a:pt x="195" y="8"/>
                  </a:lnTo>
                  <a:lnTo>
                    <a:pt x="184" y="6"/>
                  </a:lnTo>
                  <a:lnTo>
                    <a:pt x="175" y="3"/>
                  </a:lnTo>
                  <a:lnTo>
                    <a:pt x="165" y="2"/>
                  </a:lnTo>
                  <a:lnTo>
                    <a:pt x="155" y="1"/>
                  </a:lnTo>
                  <a:lnTo>
                    <a:pt x="144" y="0"/>
                  </a:lnTo>
                  <a:lnTo>
                    <a:pt x="127" y="1"/>
                  </a:lnTo>
                  <a:lnTo>
                    <a:pt x="111" y="4"/>
                  </a:lnTo>
                  <a:lnTo>
                    <a:pt x="95" y="8"/>
                  </a:lnTo>
                  <a:lnTo>
                    <a:pt x="81" y="14"/>
                  </a:lnTo>
                  <a:lnTo>
                    <a:pt x="69" y="23"/>
                  </a:lnTo>
                  <a:lnTo>
                    <a:pt x="56" y="31"/>
                  </a:lnTo>
                  <a:lnTo>
                    <a:pt x="46" y="41"/>
                  </a:lnTo>
                  <a:lnTo>
                    <a:pt x="36" y="52"/>
                  </a:lnTo>
                  <a:lnTo>
                    <a:pt x="28" y="65"/>
                  </a:lnTo>
                  <a:lnTo>
                    <a:pt x="21" y="78"/>
                  </a:lnTo>
                  <a:lnTo>
                    <a:pt x="14" y="92"/>
                  </a:lnTo>
                  <a:lnTo>
                    <a:pt x="9" y="107"/>
                  </a:lnTo>
                  <a:lnTo>
                    <a:pt x="5" y="122"/>
                  </a:lnTo>
                  <a:lnTo>
                    <a:pt x="3" y="137"/>
                  </a:lnTo>
                  <a:lnTo>
                    <a:pt x="1" y="154"/>
                  </a:lnTo>
                  <a:lnTo>
                    <a:pt x="0" y="170"/>
                  </a:lnTo>
                  <a:lnTo>
                    <a:pt x="1" y="186"/>
                  </a:lnTo>
                  <a:lnTo>
                    <a:pt x="2" y="203"/>
                  </a:lnTo>
                  <a:lnTo>
                    <a:pt x="5" y="219"/>
                  </a:lnTo>
                  <a:lnTo>
                    <a:pt x="8" y="234"/>
                  </a:lnTo>
                  <a:lnTo>
                    <a:pt x="13" y="248"/>
                  </a:lnTo>
                  <a:lnTo>
                    <a:pt x="20" y="262"/>
                  </a:lnTo>
                  <a:lnTo>
                    <a:pt x="26" y="275"/>
                  </a:lnTo>
                  <a:lnTo>
                    <a:pt x="34" y="286"/>
                  </a:lnTo>
                  <a:lnTo>
                    <a:pt x="43" y="296"/>
                  </a:lnTo>
                  <a:lnTo>
                    <a:pt x="53" y="305"/>
                  </a:lnTo>
                  <a:lnTo>
                    <a:pt x="66" y="313"/>
                  </a:lnTo>
                  <a:lnTo>
                    <a:pt x="78" y="321"/>
                  </a:lnTo>
                  <a:lnTo>
                    <a:pt x="92" y="326"/>
                  </a:lnTo>
                  <a:lnTo>
                    <a:pt x="108" y="330"/>
                  </a:lnTo>
                  <a:lnTo>
                    <a:pt x="124" y="333"/>
                  </a:lnTo>
                  <a:lnTo>
                    <a:pt x="142" y="334"/>
                  </a:lnTo>
                  <a:lnTo>
                    <a:pt x="154" y="333"/>
                  </a:lnTo>
                  <a:lnTo>
                    <a:pt x="164" y="332"/>
                  </a:lnTo>
                  <a:lnTo>
                    <a:pt x="175" y="331"/>
                  </a:lnTo>
                  <a:lnTo>
                    <a:pt x="185" y="329"/>
                  </a:lnTo>
                  <a:lnTo>
                    <a:pt x="195" y="326"/>
                  </a:lnTo>
                  <a:lnTo>
                    <a:pt x="204" y="323"/>
                  </a:lnTo>
                  <a:lnTo>
                    <a:pt x="213" y="318"/>
                  </a:lnTo>
                  <a:lnTo>
                    <a:pt x="221" y="313"/>
                  </a:lnTo>
                  <a:lnTo>
                    <a:pt x="228" y="307"/>
                  </a:lnTo>
                  <a:lnTo>
                    <a:pt x="235" y="300"/>
                  </a:lnTo>
                  <a:lnTo>
                    <a:pt x="242" y="293"/>
                  </a:lnTo>
                  <a:lnTo>
                    <a:pt x="247" y="285"/>
                  </a:lnTo>
                  <a:lnTo>
                    <a:pt x="252" y="276"/>
                  </a:lnTo>
                  <a:lnTo>
                    <a:pt x="255" y="265"/>
                  </a:lnTo>
                  <a:lnTo>
                    <a:pt x="258" y="254"/>
                  </a:lnTo>
                  <a:lnTo>
                    <a:pt x="260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4222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8" r:id="rId1"/>
    <p:sldLayoutId id="2147485479" r:id="rId2"/>
    <p:sldLayoutId id="2147485480" r:id="rId3"/>
    <p:sldLayoutId id="2147485481" r:id="rId4"/>
    <p:sldLayoutId id="2147485482" r:id="rId5"/>
    <p:sldLayoutId id="2147485483" r:id="rId6"/>
    <p:sldLayoutId id="2147485484" r:id="rId7"/>
    <p:sldLayoutId id="2147485485" r:id="rId8"/>
    <p:sldLayoutId id="2147485486" r:id="rId9"/>
    <p:sldLayoutId id="2147485487" r:id="rId10"/>
    <p:sldLayoutId id="2147485488" r:id="rId11"/>
    <p:sldLayoutId id="2147485489" r:id="rId12"/>
  </p:sldLayoutIdLst>
  <p:transition spd="med">
    <p:wipe dir="d"/>
  </p:transition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B6E4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B6E4D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B6E4D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B6E4D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7B6E4D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7B6E4D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7B6E4D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7B6E4D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7B6E4D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B6E4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B6E4D"/>
        </a:buClr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B6E4D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B6E4D"/>
        </a:buClr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B6E4D"/>
        </a:buClr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B6E4D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B6E4D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B6E4D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B6E4D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 sz="quarter"/>
          </p:nvPr>
        </p:nvSpPr>
        <p:spPr>
          <a:xfrm>
            <a:off x="611560" y="4077072"/>
            <a:ext cx="7920880" cy="1163395"/>
          </a:xfrm>
        </p:spPr>
        <p:txBody>
          <a:bodyPr/>
          <a:lstStyle/>
          <a:p>
            <a:pPr algn="ctr"/>
            <a:r>
              <a:rPr lang="de-DE" altLang="de-DE" dirty="0">
                <a:latin typeface="+mn-lt"/>
              </a:rPr>
              <a:t>i</a:t>
            </a:r>
            <a:r>
              <a:rPr lang="de-DE" altLang="de-DE" dirty="0" smtClean="0">
                <a:latin typeface="+mn-lt"/>
              </a:rPr>
              <a:t>m Landkreis Wittmund </a:t>
            </a:r>
            <a:br>
              <a:rPr lang="de-DE" altLang="de-DE" dirty="0" smtClean="0">
                <a:latin typeface="+mn-lt"/>
              </a:rPr>
            </a:br>
            <a:r>
              <a:rPr lang="de-DE" altLang="de-DE" dirty="0" smtClean="0">
                <a:latin typeface="+mn-lt"/>
              </a:rPr>
              <a:t/>
            </a:r>
            <a:br>
              <a:rPr lang="de-DE" altLang="de-DE" dirty="0" smtClean="0">
                <a:latin typeface="+mn-lt"/>
              </a:rPr>
            </a:br>
            <a:r>
              <a:rPr lang="de-DE" altLang="de-DE" dirty="0" smtClean="0">
                <a:latin typeface="+mn-lt"/>
              </a:rPr>
              <a:t>- Auftaktveranstaltung Umsetzungsphase -</a:t>
            </a:r>
            <a:endParaRPr lang="de-DE" dirty="0">
              <a:latin typeface="+mn-lt"/>
            </a:endParaRPr>
          </a:p>
        </p:txBody>
      </p:sp>
      <p:sp>
        <p:nvSpPr>
          <p:cNvPr id="5" name="Untertitel 4"/>
          <p:cNvSpPr>
            <a:spLocks noGrp="1"/>
          </p:cNvSpPr>
          <p:nvPr>
            <p:ph type="subTitle" sz="quarter" idx="1"/>
          </p:nvPr>
        </p:nvSpPr>
        <p:spPr>
          <a:xfrm>
            <a:off x="3594336" y="5475304"/>
            <a:ext cx="1917192" cy="473976"/>
          </a:xfrm>
        </p:spPr>
        <p:txBody>
          <a:bodyPr/>
          <a:lstStyle/>
          <a:p>
            <a:r>
              <a:rPr lang="de-DE" altLang="de-DE" dirty="0" smtClean="0">
                <a:latin typeface="+mn-lt"/>
              </a:rPr>
              <a:t>Wittmund | 15. Juli </a:t>
            </a:r>
            <a:r>
              <a:rPr lang="de-DE" altLang="de-DE" dirty="0">
                <a:latin typeface="+mn-lt"/>
              </a:rPr>
              <a:t>2015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44005943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71" y="1119600"/>
            <a:ext cx="8435975" cy="369332"/>
          </a:xfrm>
        </p:spPr>
        <p:txBody>
          <a:bodyPr/>
          <a:lstStyle/>
          <a:p>
            <a:r>
              <a:rPr lang="de-DE" altLang="de-DE" sz="2400" dirty="0" smtClean="0">
                <a:latin typeface="+mn-lt"/>
              </a:rPr>
              <a:t>Was wollen wir?</a:t>
            </a:r>
            <a:endParaRPr lang="de-DE" sz="2400" dirty="0">
              <a:latin typeface="+mn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372" y="1634400"/>
            <a:ext cx="8266113" cy="178510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de-DE" b="1" dirty="0">
              <a:latin typeface="+mn-lt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Bürgerinnen und Bürger anregen und unterstützen, auf Migranten zuzugehen, sie willkommen zu heißen und zum Bleiben zu bewegen – zu unser aller Wohl!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de-DE" altLang="de-DE" b="1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de-DE" altLang="de-DE" b="1" dirty="0" smtClean="0">
                <a:latin typeface="+mn-lt"/>
                <a:cs typeface="Arial" panose="020B0604020202020204" pitchFamily="34" charset="0"/>
              </a:rPr>
            </a:br>
            <a:endParaRPr lang="de-DE" altLang="de-DE" b="1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452438" y="6624400"/>
            <a:ext cx="8512175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Wittmund | 15. Juli 2015</a:t>
            </a:r>
            <a:endParaRPr lang="de-DE" altLang="de-D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5354" y="3140968"/>
            <a:ext cx="5042148" cy="210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15583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078" y="332656"/>
            <a:ext cx="8606402" cy="712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71" y="1119600"/>
            <a:ext cx="8435975" cy="369332"/>
          </a:xfrm>
        </p:spPr>
        <p:txBody>
          <a:bodyPr/>
          <a:lstStyle/>
          <a:p>
            <a:r>
              <a:rPr lang="de-DE" altLang="de-DE" sz="2400" dirty="0" smtClean="0">
                <a:latin typeface="+mn-lt"/>
              </a:rPr>
              <a:t>Unser strategischer Ansatz</a:t>
            </a:r>
            <a:endParaRPr lang="de-DE" sz="2400" dirty="0">
              <a:latin typeface="+mn-lt"/>
            </a:endParaRPr>
          </a:p>
        </p:txBody>
      </p:sp>
      <p:sp>
        <p:nvSpPr>
          <p:cNvPr id="31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452438" y="6624400"/>
            <a:ext cx="8512175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Wittmund | 15. Juli 2015</a:t>
            </a:r>
            <a:endParaRPr lang="de-DE" altLang="de-D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66116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71" y="1119600"/>
            <a:ext cx="8435975" cy="369332"/>
          </a:xfrm>
        </p:spPr>
        <p:txBody>
          <a:bodyPr/>
          <a:lstStyle/>
          <a:p>
            <a:r>
              <a:rPr lang="de-DE" altLang="de-DE" sz="2400" dirty="0" smtClean="0">
                <a:latin typeface="+mn-lt"/>
              </a:rPr>
              <a:t>Beispielprojekte</a:t>
            </a:r>
            <a:endParaRPr lang="de-DE" sz="2400" dirty="0">
              <a:latin typeface="+mn-lt"/>
            </a:endParaRPr>
          </a:p>
        </p:txBody>
      </p:sp>
      <p:sp>
        <p:nvSpPr>
          <p:cNvPr id="31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452438" y="6624400"/>
            <a:ext cx="8512175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Wittmund | 15. Juli 2015</a:t>
            </a:r>
            <a:endParaRPr lang="de-DE" altLang="de-D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63372" y="1634400"/>
            <a:ext cx="8266113" cy="340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de-DE" altLang="de-DE" sz="1800" kern="0" dirty="0" smtClean="0">
              <a:latin typeface="+mn-lt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60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…zum Thema </a:t>
            </a:r>
            <a: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  <a:t>Grundversorgung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  <a:t>Mobile Versorgung mit orientalischen Lebensmitteln</a:t>
            </a:r>
            <a:b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</a:b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Erweiterung/Verbesserung der Nahversorgung insbesondere für Migranten in den Ortschaften </a:t>
            </a:r>
            <a:endParaRPr lang="de-DE" sz="1800" kern="0" dirty="0" smtClean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endParaRPr lang="de-DE" altLang="de-DE" sz="1800" b="1" kern="0" dirty="0" smtClean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  <a:t>Helfer-/Repair-Café </a:t>
            </a:r>
            <a:b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</a:br>
            <a:r>
              <a:rPr lang="de-DE" sz="1800" kern="0" dirty="0" smtClean="0">
                <a:latin typeface="+mn-lt"/>
              </a:rPr>
              <a:t>Selbsthilfewerkstatt zur Reparatur defekter Gegenstände und Vermittlung haushaltsnaher Dienstleistungen unter Einbindung von Migranten</a:t>
            </a:r>
            <a: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</a:br>
            <a:endParaRPr lang="de-DE" altLang="de-DE" sz="1800" b="1" kern="0" dirty="0" smtClean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92282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71" y="1119600"/>
            <a:ext cx="8435975" cy="369332"/>
          </a:xfrm>
        </p:spPr>
        <p:txBody>
          <a:bodyPr/>
          <a:lstStyle/>
          <a:p>
            <a:r>
              <a:rPr lang="de-DE" altLang="de-DE" sz="2400" dirty="0" smtClean="0">
                <a:latin typeface="+mn-lt"/>
              </a:rPr>
              <a:t>Beispielprojekte</a:t>
            </a:r>
            <a:endParaRPr lang="de-DE" sz="2400" dirty="0">
              <a:latin typeface="+mn-lt"/>
            </a:endParaRPr>
          </a:p>
        </p:txBody>
      </p:sp>
      <p:sp>
        <p:nvSpPr>
          <p:cNvPr id="31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452438" y="6624400"/>
            <a:ext cx="8512175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Wittmund | 15. Juli 2015</a:t>
            </a:r>
            <a:endParaRPr lang="de-DE" altLang="de-D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63372" y="1634400"/>
            <a:ext cx="8266113" cy="340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de-DE" altLang="de-DE" sz="1800" kern="0" dirty="0" smtClean="0">
              <a:latin typeface="+mn-lt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60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…zum Thema </a:t>
            </a:r>
            <a: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  <a:t>Soziales Miteinander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  <a:t>Multifunktionale </a:t>
            </a:r>
            <a:r>
              <a:rPr lang="de-DE" altLang="de-DE" sz="1800" b="1" kern="0" dirty="0">
                <a:latin typeface="+mn-lt"/>
                <a:cs typeface="Arial" panose="020B0604020202020204" pitchFamily="34" charset="0"/>
              </a:rPr>
              <a:t>Begegnungsstätten in Ortschaften</a:t>
            </a:r>
            <a: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</a:br>
            <a:r>
              <a:rPr lang="de-DE" altLang="de-DE" sz="1800" kern="0" dirty="0">
                <a:latin typeface="+mn-lt"/>
                <a:cs typeface="Arial" panose="020B0604020202020204" pitchFamily="34" charset="0"/>
              </a:rPr>
              <a:t>Nahversorgung, </a:t>
            </a: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generationenübergreifende und interkulturelle Projekte, Trainings </a:t>
            </a:r>
            <a:r>
              <a:rPr lang="de-DE" altLang="de-DE" sz="1800" kern="0" dirty="0">
                <a:latin typeface="+mn-lt"/>
                <a:cs typeface="Arial" panose="020B0604020202020204" pitchFamily="34" charset="0"/>
              </a:rPr>
              <a:t>und Veranstaltungen, Selbsthilfewerkstatt etc</a:t>
            </a: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endParaRPr lang="de-DE" altLang="de-DE" sz="1800" b="1" kern="0" dirty="0" smtClean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de-DE" sz="1800" b="1" kern="0" dirty="0">
                <a:latin typeface="+mn-lt"/>
                <a:cs typeface="Arial" panose="020B0604020202020204" pitchFamily="34" charset="0"/>
              </a:rPr>
              <a:t>Förderung </a:t>
            </a:r>
            <a:r>
              <a:rPr lang="de-DE" sz="1800" b="1" kern="0" dirty="0" smtClean="0">
                <a:latin typeface="+mn-lt"/>
                <a:cs typeface="Arial" panose="020B0604020202020204" pitchFamily="34" charset="0"/>
              </a:rPr>
              <a:t>von </a:t>
            </a:r>
            <a:r>
              <a:rPr lang="de-DE" sz="1800" b="1" kern="0" dirty="0">
                <a:latin typeface="+mn-lt"/>
                <a:cs typeface="Arial" panose="020B0604020202020204" pitchFamily="34" charset="0"/>
              </a:rPr>
              <a:t>(Sport-)</a:t>
            </a:r>
            <a:r>
              <a:rPr lang="de-DE" sz="1800" b="1" kern="0" dirty="0" smtClean="0">
                <a:latin typeface="+mn-lt"/>
                <a:cs typeface="Arial" panose="020B0604020202020204" pitchFamily="34" charset="0"/>
              </a:rPr>
              <a:t>Vereinen</a:t>
            </a:r>
            <a:br>
              <a:rPr lang="de-DE" sz="1800" b="1" kern="0" dirty="0" smtClean="0">
                <a:latin typeface="+mn-lt"/>
                <a:cs typeface="Arial" panose="020B0604020202020204" pitchFamily="34" charset="0"/>
              </a:rPr>
            </a:br>
            <a:r>
              <a:rPr lang="de-DE" sz="1800" kern="0" dirty="0" smtClean="0">
                <a:latin typeface="+mn-lt"/>
                <a:cs typeface="Arial" panose="020B0604020202020204" pitchFamily="34" charset="0"/>
              </a:rPr>
              <a:t>insbesondere bezüglich der Einbindung von Migranten</a:t>
            </a:r>
            <a: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</a:br>
            <a: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</a:br>
            <a:endParaRPr lang="de-DE" altLang="de-DE" sz="1800" b="1" kern="0" dirty="0" smtClean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83907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71" y="1119600"/>
            <a:ext cx="8435975" cy="369332"/>
          </a:xfrm>
        </p:spPr>
        <p:txBody>
          <a:bodyPr/>
          <a:lstStyle/>
          <a:p>
            <a:r>
              <a:rPr lang="de-DE" altLang="de-DE" sz="2400" dirty="0" smtClean="0">
                <a:latin typeface="+mn-lt"/>
              </a:rPr>
              <a:t>Beispielprojekte</a:t>
            </a:r>
            <a:endParaRPr lang="de-DE" sz="2400" dirty="0">
              <a:latin typeface="+mn-lt"/>
            </a:endParaRPr>
          </a:p>
        </p:txBody>
      </p:sp>
      <p:sp>
        <p:nvSpPr>
          <p:cNvPr id="31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452438" y="6624400"/>
            <a:ext cx="8512175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Wittmund | 15. Juli 2015</a:t>
            </a:r>
            <a:endParaRPr lang="de-DE" altLang="de-D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63372" y="1634400"/>
            <a:ext cx="8266113" cy="395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de-DE" altLang="de-DE" sz="1800" kern="0" dirty="0" smtClean="0">
              <a:latin typeface="+mn-lt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60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…zum Thema </a:t>
            </a:r>
            <a: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  <a:t>Mobilität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  <a:t>Einkaufstaxi</a:t>
            </a:r>
            <a:b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</a:b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Wöchentlicher Fahrdienst für (und von) Bewohnern der Ortschaften zum nächsten Grund-/Mittelzentrum (ggf. inkl. Finanzierung Führerschein für Fahrer, speziell Migranten)</a:t>
            </a:r>
            <a:endParaRPr lang="de-DE" sz="1800" kern="0" dirty="0" smtClean="0">
              <a:latin typeface="+mn-lt"/>
            </a:endParaRP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endParaRPr lang="de-DE" altLang="de-DE" sz="1800" b="1" kern="0" dirty="0" smtClean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  <a:t>Fahrradselbsthilfewerkstatt/-verleih</a:t>
            </a:r>
            <a:b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</a:br>
            <a:r>
              <a:rPr lang="de-DE" sz="1800" kern="0" dirty="0">
                <a:latin typeface="+mn-lt"/>
                <a:cs typeface="Arial" panose="020B0604020202020204" pitchFamily="34" charset="0"/>
              </a:rPr>
              <a:t>Reparatur/Recycling von gespendeten oder eigenen Rädern unter </a:t>
            </a:r>
            <a:r>
              <a:rPr lang="de-DE" sz="1800" kern="0" dirty="0" smtClean="0">
                <a:latin typeface="+mn-lt"/>
                <a:cs typeface="Arial" panose="020B0604020202020204" pitchFamily="34" charset="0"/>
              </a:rPr>
              <a:t>professioneller </a:t>
            </a:r>
            <a:r>
              <a:rPr lang="de-DE" sz="1800" kern="0" dirty="0">
                <a:latin typeface="+mn-lt"/>
                <a:cs typeface="Arial" panose="020B0604020202020204" pitchFamily="34" charset="0"/>
              </a:rPr>
              <a:t>Anleitung, </a:t>
            </a:r>
            <a:r>
              <a:rPr lang="de-DE" sz="1800" kern="0" dirty="0" smtClean="0">
                <a:latin typeface="+mn-lt"/>
                <a:cs typeface="Arial" panose="020B0604020202020204" pitchFamily="34" charset="0"/>
              </a:rPr>
              <a:t>Erwerb </a:t>
            </a:r>
            <a:r>
              <a:rPr lang="de-DE" sz="1800" kern="0" dirty="0">
                <a:latin typeface="+mn-lt"/>
                <a:cs typeface="Arial" panose="020B0604020202020204" pitchFamily="34" charset="0"/>
              </a:rPr>
              <a:t>des „Fahrradführerscheins“, </a:t>
            </a:r>
            <a:r>
              <a:rPr lang="de-DE" sz="1800" kern="0" dirty="0" smtClean="0">
                <a:latin typeface="+mn-lt"/>
                <a:cs typeface="Arial" panose="020B0604020202020204" pitchFamily="34" charset="0"/>
              </a:rPr>
              <a:t>(Secondhand-)Shop </a:t>
            </a:r>
            <a:r>
              <a:rPr lang="de-DE" sz="1800" kern="0" dirty="0">
                <a:latin typeface="+mn-lt"/>
                <a:cs typeface="Arial" panose="020B0604020202020204" pitchFamily="34" charset="0"/>
              </a:rPr>
              <a:t>für Zubehör und </a:t>
            </a:r>
            <a:r>
              <a:rPr lang="de-DE" sz="1800" kern="0" dirty="0" smtClean="0">
                <a:latin typeface="+mn-lt"/>
                <a:cs typeface="Arial" panose="020B0604020202020204" pitchFamily="34" charset="0"/>
              </a:rPr>
              <a:t>Radbekleidung etc.</a:t>
            </a:r>
            <a: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</a:br>
            <a:endParaRPr lang="de-DE" altLang="de-DE" sz="1800" b="1" kern="0" dirty="0" smtClean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81121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71" y="1119600"/>
            <a:ext cx="8435975" cy="369332"/>
          </a:xfrm>
        </p:spPr>
        <p:txBody>
          <a:bodyPr/>
          <a:lstStyle/>
          <a:p>
            <a:r>
              <a:rPr lang="de-DE" altLang="de-DE" sz="2400" dirty="0" smtClean="0">
                <a:latin typeface="+mn-lt"/>
              </a:rPr>
              <a:t>Beispielprojekte</a:t>
            </a:r>
            <a:endParaRPr lang="de-DE" sz="2400" dirty="0">
              <a:latin typeface="+mn-lt"/>
            </a:endParaRPr>
          </a:p>
        </p:txBody>
      </p:sp>
      <p:sp>
        <p:nvSpPr>
          <p:cNvPr id="31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452438" y="6624400"/>
            <a:ext cx="8512175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Wittmund | 15. Juli 2015</a:t>
            </a:r>
            <a:endParaRPr lang="de-DE" altLang="de-D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63372" y="1634400"/>
            <a:ext cx="8266113" cy="340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de-DE" altLang="de-DE" sz="1800" kern="0" dirty="0" smtClean="0">
              <a:latin typeface="+mn-lt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…zum Thema </a:t>
            </a: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Informations- und Qualifizierungsangebote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de-DE" sz="1800" b="1" kern="0" dirty="0" smtClean="0">
                <a:latin typeface="+mn-lt"/>
                <a:cs typeface="Arial" panose="020B0604020202020204" pitchFamily="34" charset="0"/>
              </a:rPr>
              <a:t>Praktikums-</a:t>
            </a:r>
            <a:r>
              <a:rPr lang="de-DE" sz="1800" b="1" kern="0" dirty="0">
                <a:latin typeface="+mn-lt"/>
                <a:cs typeface="Arial" panose="020B0604020202020204" pitchFamily="34" charset="0"/>
              </a:rPr>
              <a:t>/</a:t>
            </a:r>
            <a:r>
              <a:rPr lang="de-DE" sz="1800" b="1" kern="0" dirty="0" smtClean="0">
                <a:latin typeface="+mn-lt"/>
                <a:cs typeface="Arial" panose="020B0604020202020204" pitchFamily="34" charset="0"/>
              </a:rPr>
              <a:t>Ausbildungsangebote </a:t>
            </a:r>
            <a:r>
              <a:rPr lang="de-DE" sz="1800" b="1" kern="0" dirty="0">
                <a:latin typeface="+mn-lt"/>
                <a:cs typeface="Arial" panose="020B0604020202020204" pitchFamily="34" charset="0"/>
              </a:rPr>
              <a:t>für Flüchtlinge</a:t>
            </a:r>
            <a:r>
              <a:rPr lang="de-DE" sz="1800" b="1" kern="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de-DE" sz="1800" b="1" kern="0" dirty="0" smtClean="0">
                <a:latin typeface="+mn-lt"/>
                <a:cs typeface="Arial" panose="020B0604020202020204" pitchFamily="34" charset="0"/>
              </a:rPr>
            </a:br>
            <a:r>
              <a:rPr lang="de-DE" sz="1800" kern="0" dirty="0" smtClean="0">
                <a:latin typeface="+mn-lt"/>
                <a:cs typeface="Arial" panose="020B0604020202020204" pitchFamily="34" charset="0"/>
              </a:rPr>
              <a:t>Beratung/Information </a:t>
            </a:r>
            <a:r>
              <a:rPr lang="de-DE" sz="1800" kern="0" dirty="0">
                <a:latin typeface="+mn-lt"/>
                <a:cs typeface="Arial" panose="020B0604020202020204" pitchFamily="34" charset="0"/>
              </a:rPr>
              <a:t>von jungen Flüchtlingen zum Thema Ausbildung, Hilfe bei der Erstellung von </a:t>
            </a:r>
            <a:r>
              <a:rPr lang="de-DE" sz="1800" kern="0" dirty="0" smtClean="0">
                <a:latin typeface="+mn-lt"/>
                <a:cs typeface="Arial" panose="020B0604020202020204" pitchFamily="34" charset="0"/>
              </a:rPr>
              <a:t>Bewerbungsunterlagen</a:t>
            </a:r>
          </a:p>
          <a:p>
            <a:pPr marL="0" indent="0" eaLnBrk="1" hangingPunct="1">
              <a:spcBef>
                <a:spcPts val="6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de-DE" altLang="de-DE" sz="1800" b="1" kern="0" dirty="0" smtClean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  <a:t>Spezifische Unternehmerschulungen</a:t>
            </a:r>
            <a:b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</a:b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Management- und Existenzgründungsseminare für Migranten</a:t>
            </a:r>
            <a: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</a:br>
            <a: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</a:br>
            <a:endParaRPr lang="de-DE" altLang="de-DE" sz="1800" b="1" kern="0" dirty="0" smtClean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8190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71" y="1119600"/>
            <a:ext cx="8435975" cy="369332"/>
          </a:xfrm>
        </p:spPr>
        <p:txBody>
          <a:bodyPr/>
          <a:lstStyle/>
          <a:p>
            <a:r>
              <a:rPr lang="de-DE" altLang="de-DE" sz="2400" dirty="0" smtClean="0">
                <a:latin typeface="+mn-lt"/>
              </a:rPr>
              <a:t>Beispielprojekte</a:t>
            </a:r>
            <a:endParaRPr lang="de-DE" sz="2400" dirty="0">
              <a:latin typeface="+mn-lt"/>
            </a:endParaRPr>
          </a:p>
        </p:txBody>
      </p:sp>
      <p:sp>
        <p:nvSpPr>
          <p:cNvPr id="31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452438" y="6624400"/>
            <a:ext cx="8512175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Wittmund | 15. Juli 2015</a:t>
            </a:r>
            <a:endParaRPr lang="de-DE" altLang="de-D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63372" y="1634400"/>
            <a:ext cx="8266113" cy="395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de-DE" altLang="de-DE" sz="1800" kern="0" dirty="0" smtClean="0">
              <a:latin typeface="+mn-lt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…zum Thema </a:t>
            </a:r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Marktzugänge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de-DE" sz="1800" b="1" kern="0" dirty="0">
                <a:latin typeface="+mn-lt"/>
                <a:cs typeface="Arial" panose="020B0604020202020204" pitchFamily="34" charset="0"/>
              </a:rPr>
              <a:t>Arbeitsmarktzugang für Flüchtlinge</a:t>
            </a:r>
            <a:r>
              <a:rPr lang="de-DE" altLang="de-DE" sz="1800" b="1" kern="0" dirty="0">
                <a:latin typeface="+mn-lt"/>
                <a:cs typeface="Arial" panose="020B0604020202020204" pitchFamily="34" charset="0"/>
              </a:rPr>
              <a:t/>
            </a:r>
            <a:br>
              <a:rPr lang="de-DE" altLang="de-DE" sz="1800" b="1" kern="0" dirty="0">
                <a:latin typeface="+mn-lt"/>
                <a:cs typeface="Arial" panose="020B0604020202020204" pitchFamily="34" charset="0"/>
              </a:rPr>
            </a:br>
            <a:r>
              <a:rPr lang="de-DE" altLang="de-DE" sz="1800" kern="0" dirty="0">
                <a:latin typeface="+mn-lt"/>
                <a:cs typeface="Arial" panose="020B0604020202020204" pitchFamily="34" charset="0"/>
              </a:rPr>
              <a:t>Unterstützung für Flüchtlinge bei der Suche nach Arbeits-</a:t>
            </a: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/ Ausbildungsplätzen</a:t>
            </a:r>
            <a:r>
              <a:rPr lang="de-DE" altLang="de-DE" sz="1800" kern="0" dirty="0">
                <a:latin typeface="+mn-lt"/>
                <a:cs typeface="Arial" panose="020B0604020202020204" pitchFamily="34" charset="0"/>
              </a:rPr>
              <a:t>, </a:t>
            </a:r>
            <a:r>
              <a:rPr lang="de-DE" sz="1800" kern="0" dirty="0">
                <a:latin typeface="+mn-lt"/>
                <a:cs typeface="Arial" panose="020B0604020202020204" pitchFamily="34" charset="0"/>
              </a:rPr>
              <a:t>Vermittlung von passgenauen Praktikumsplätzen in Ausbildungsbetrieben etc.</a:t>
            </a:r>
          </a:p>
          <a:p>
            <a:pPr marL="0" indent="0" eaLnBrk="1" hangingPunct="1">
              <a:spcBef>
                <a:spcPts val="6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de-DE" altLang="de-DE" sz="1800" kern="0" dirty="0" smtClean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de-DE" sz="1800" b="1" kern="0" dirty="0" smtClean="0">
                <a:latin typeface="+mn-lt"/>
                <a:cs typeface="Arial" panose="020B0604020202020204" pitchFamily="34" charset="0"/>
              </a:rPr>
              <a:t>Co-Working-Büros </a:t>
            </a:r>
            <a:r>
              <a:rPr lang="de-DE" sz="1800" kern="0" dirty="0" smtClean="0">
                <a:latin typeface="+mn-lt"/>
                <a:cs typeface="Arial" panose="020B0604020202020204" pitchFamily="34" charset="0"/>
              </a:rPr>
              <a:t>(insbesondere für Migranten)</a:t>
            </a:r>
            <a:r>
              <a:rPr lang="de-DE" sz="1800" b="1" kern="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de-DE" sz="1800" b="1" kern="0" dirty="0" smtClean="0">
                <a:latin typeface="+mn-lt"/>
                <a:cs typeface="Arial" panose="020B0604020202020204" pitchFamily="34" charset="0"/>
              </a:rPr>
            </a:br>
            <a:r>
              <a:rPr lang="de-DE" sz="1800" kern="0" dirty="0">
                <a:latin typeface="+mn-lt"/>
                <a:cs typeface="Arial" panose="020B0604020202020204" pitchFamily="34" charset="0"/>
              </a:rPr>
              <a:t>Bereitstellung von Arbeitsplätzen und Infrastruktur für Gründer. Möglichkeit zum Austausch, Durchführung gemeinsamer Veranstaltungen usw.</a:t>
            </a:r>
            <a: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</a:br>
            <a: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</a:br>
            <a:endParaRPr lang="de-DE" altLang="de-DE" sz="1800" b="1" kern="0" dirty="0" smtClean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71879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71" y="1119600"/>
            <a:ext cx="8435975" cy="369332"/>
          </a:xfrm>
        </p:spPr>
        <p:txBody>
          <a:bodyPr/>
          <a:lstStyle/>
          <a:p>
            <a:r>
              <a:rPr lang="de-DE" altLang="de-DE" sz="2400" dirty="0" smtClean="0">
                <a:latin typeface="+mn-lt"/>
              </a:rPr>
              <a:t>Beispielprojekte</a:t>
            </a:r>
            <a:endParaRPr lang="de-DE" sz="2400" dirty="0">
              <a:latin typeface="+mn-lt"/>
            </a:endParaRPr>
          </a:p>
        </p:txBody>
      </p:sp>
      <p:sp>
        <p:nvSpPr>
          <p:cNvPr id="31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452438" y="6624400"/>
            <a:ext cx="8512175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Wittmund | 15. Juli 2015</a:t>
            </a:r>
            <a:endParaRPr lang="de-DE" altLang="de-D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63372" y="1634400"/>
            <a:ext cx="8266113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de-DE" altLang="de-DE" sz="1800" kern="0" dirty="0" smtClean="0">
              <a:latin typeface="+mn-lt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…zum Thema </a:t>
            </a:r>
            <a:r>
              <a:rPr lang="de-DE" alt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finanzielle Hemmnisse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de-DE" sz="1800" b="1" kern="0" dirty="0">
                <a:latin typeface="+mn-lt"/>
                <a:cs typeface="Arial" panose="020B0604020202020204" pitchFamily="34" charset="0"/>
              </a:rPr>
              <a:t>Kompetenzteam Projektfinanzierung</a:t>
            </a:r>
            <a:r>
              <a:rPr lang="de-DE" altLang="de-DE" sz="1800" b="1" kern="0" dirty="0">
                <a:latin typeface="+mn-lt"/>
                <a:cs typeface="Arial" panose="020B0604020202020204" pitchFamily="34" charset="0"/>
              </a:rPr>
              <a:t/>
            </a:r>
            <a:br>
              <a:rPr lang="de-DE" altLang="de-DE" sz="1800" b="1" kern="0" dirty="0">
                <a:latin typeface="+mn-lt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Erstellung spezieller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Informationsmaterialien,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Durchführung von Informationsveranstaltungen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sowie Beratung/Unterstützung bei der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erstmaligen Nutzung alternativer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Finanzinstrumente</a:t>
            </a:r>
            <a: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</a:br>
            <a: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</a:br>
            <a:endParaRPr lang="de-DE" altLang="de-DE" sz="1800" b="1" kern="0" dirty="0" smtClean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00406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71" y="1119600"/>
            <a:ext cx="8435975" cy="369332"/>
          </a:xfrm>
        </p:spPr>
        <p:txBody>
          <a:bodyPr/>
          <a:lstStyle/>
          <a:p>
            <a:r>
              <a:rPr lang="de-DE" altLang="de-DE" sz="2400" dirty="0" smtClean="0">
                <a:latin typeface="+mn-lt"/>
              </a:rPr>
              <a:t>Was ist </a:t>
            </a:r>
            <a:r>
              <a:rPr lang="de-DE" altLang="de-DE" sz="2400" u="sng" dirty="0" smtClean="0">
                <a:latin typeface="+mn-lt"/>
              </a:rPr>
              <a:t>nicht</a:t>
            </a:r>
            <a:r>
              <a:rPr lang="de-DE" altLang="de-DE" sz="2400" dirty="0" smtClean="0">
                <a:latin typeface="+mn-lt"/>
              </a:rPr>
              <a:t> förderfähig?</a:t>
            </a:r>
            <a:endParaRPr lang="de-DE" sz="2400" dirty="0">
              <a:latin typeface="+mn-lt"/>
            </a:endParaRPr>
          </a:p>
        </p:txBody>
      </p:sp>
      <p:sp>
        <p:nvSpPr>
          <p:cNvPr id="31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452438" y="6624400"/>
            <a:ext cx="8512175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Wittmund | 15. Juli 2015</a:t>
            </a:r>
            <a:endParaRPr lang="de-DE" altLang="de-D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63372" y="1634400"/>
            <a:ext cx="8266113" cy="343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6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de-DE" sz="1800" kern="0" dirty="0" smtClean="0">
              <a:latin typeface="+mn-lt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6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de-DE" sz="1800" kern="0" dirty="0" smtClean="0">
                <a:latin typeface="+mn-lt"/>
                <a:cs typeface="Arial" panose="020B0604020202020204" pitchFamily="34" charset="0"/>
              </a:rPr>
              <a:t>Grundsätzlich:</a:t>
            </a:r>
            <a:br>
              <a:rPr lang="de-DE" sz="1800" kern="0" dirty="0" smtClean="0">
                <a:latin typeface="+mn-lt"/>
                <a:cs typeface="Arial" panose="020B0604020202020204" pitchFamily="34" charset="0"/>
              </a:rPr>
            </a:br>
            <a:r>
              <a:rPr lang="de-DE" sz="1800" kern="0" dirty="0" smtClean="0">
                <a:latin typeface="+mn-lt"/>
                <a:cs typeface="Arial" panose="020B0604020202020204" pitchFamily="34" charset="0"/>
              </a:rPr>
              <a:t>Projekte, die </a:t>
            </a:r>
            <a:r>
              <a:rPr lang="de-DE" sz="1800" u="sng" kern="0" dirty="0" smtClean="0">
                <a:latin typeface="+mn-lt"/>
                <a:cs typeface="Arial" panose="020B0604020202020204" pitchFamily="34" charset="0"/>
              </a:rPr>
              <a:t>keinen</a:t>
            </a:r>
            <a:r>
              <a:rPr lang="de-DE" sz="1800" kern="0" dirty="0" smtClean="0">
                <a:latin typeface="+mn-lt"/>
                <a:cs typeface="Arial" panose="020B0604020202020204" pitchFamily="34" charset="0"/>
              </a:rPr>
              <a:t> messbaren Beitrag zu den Zielen der Modellregion leisten  und </a:t>
            </a:r>
            <a:r>
              <a:rPr lang="de-DE" sz="1800" u="sng" kern="0" dirty="0" smtClean="0">
                <a:latin typeface="+mn-lt"/>
                <a:cs typeface="Arial" panose="020B0604020202020204" pitchFamily="34" charset="0"/>
              </a:rPr>
              <a:t>nicht</a:t>
            </a:r>
            <a:r>
              <a:rPr lang="de-DE" sz="1800" kern="0" dirty="0" smtClean="0">
                <a:latin typeface="+mn-lt"/>
                <a:cs typeface="Arial" panose="020B0604020202020204" pitchFamily="34" charset="0"/>
              </a:rPr>
              <a:t> das Prinzip der </a:t>
            </a:r>
            <a:r>
              <a:rPr lang="de-DE" sz="1800" kern="0" dirty="0" err="1" smtClean="0">
                <a:latin typeface="+mn-lt"/>
                <a:cs typeface="Arial" panose="020B0604020202020204" pitchFamily="34" charset="0"/>
              </a:rPr>
              <a:t>Zusätzlichkeit</a:t>
            </a:r>
            <a:r>
              <a:rPr lang="de-DE" sz="1800" kern="0" dirty="0" smtClean="0">
                <a:latin typeface="+mn-lt"/>
                <a:cs typeface="Arial" panose="020B0604020202020204" pitchFamily="34" charset="0"/>
              </a:rPr>
              <a:t> erfüllen</a:t>
            </a:r>
          </a:p>
          <a:p>
            <a:pPr marL="0" indent="0" eaLnBrk="1" hangingPunct="1">
              <a:spcBef>
                <a:spcPts val="6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de-DE" sz="1800" kern="0" dirty="0" smtClean="0">
              <a:latin typeface="+mn-lt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6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de-DE" sz="1800" kern="0" dirty="0" smtClean="0">
                <a:latin typeface="+mn-lt"/>
                <a:cs typeface="Arial" panose="020B0604020202020204" pitchFamily="34" charset="0"/>
              </a:rPr>
              <a:t>Außerdem: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de-DE" sz="1800" kern="0" dirty="0" smtClean="0">
                <a:latin typeface="+mn-lt"/>
                <a:cs typeface="Arial" panose="020B0604020202020204" pitchFamily="34" charset="0"/>
              </a:rPr>
              <a:t>Erwerb von Gebäuden und Grundstücken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Individuelle Einzelförderung</a:t>
            </a:r>
            <a: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</a:br>
            <a: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</a:br>
            <a:endParaRPr lang="de-DE" altLang="de-DE" sz="1800" b="1" kern="0" dirty="0" smtClean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808651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3372" y="1120383"/>
            <a:ext cx="8435975" cy="369332"/>
          </a:xfrm>
        </p:spPr>
        <p:txBody>
          <a:bodyPr/>
          <a:lstStyle/>
          <a:p>
            <a:r>
              <a:rPr lang="de-DE" altLang="de-DE" sz="2400" dirty="0" smtClean="0">
                <a:latin typeface="+mn-lt"/>
              </a:rPr>
              <a:t>Ablauf</a:t>
            </a:r>
            <a:endParaRPr lang="de-DE" sz="2400" dirty="0">
              <a:latin typeface="+mn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372" y="1633731"/>
            <a:ext cx="8266113" cy="4324261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dirty="0" smtClean="0">
              <a:latin typeface="+mn-lt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de-DE" dirty="0" smtClean="0">
                <a:latin typeface="+mn-lt"/>
                <a:cs typeface="Arial" panose="020B0604020202020204" pitchFamily="34" charset="0"/>
              </a:rPr>
              <a:t>19.00 </a:t>
            </a:r>
            <a:r>
              <a:rPr lang="de-DE" dirty="0">
                <a:latin typeface="+mn-lt"/>
                <a:cs typeface="Arial" panose="020B0604020202020204" pitchFamily="34" charset="0"/>
              </a:rPr>
              <a:t>Uhr:	</a:t>
            </a:r>
            <a:r>
              <a:rPr lang="de-DE" dirty="0" smtClean="0">
                <a:latin typeface="+mn-lt"/>
                <a:cs typeface="Arial" panose="020B0604020202020204" pitchFamily="34" charset="0"/>
              </a:rPr>
              <a:t>Begrüßung</a:t>
            </a:r>
            <a:br>
              <a:rPr lang="de-DE" dirty="0" smtClean="0">
                <a:latin typeface="+mn-lt"/>
                <a:cs typeface="Arial" panose="020B0604020202020204" pitchFamily="34" charset="0"/>
              </a:rPr>
            </a:br>
            <a:r>
              <a:rPr lang="de-DE" dirty="0" smtClean="0">
                <a:latin typeface="+mn-lt"/>
                <a:cs typeface="Arial" panose="020B0604020202020204" pitchFamily="34" charset="0"/>
              </a:rPr>
              <a:t>		</a:t>
            </a:r>
            <a:r>
              <a:rPr lang="de-DE" sz="1400" i="1" dirty="0" smtClean="0">
                <a:latin typeface="+mn-lt"/>
                <a:cs typeface="Arial" panose="020B0604020202020204" pitchFamily="34" charset="0"/>
              </a:rPr>
              <a:t>Matthias </a:t>
            </a:r>
            <a:r>
              <a:rPr lang="de-DE" sz="1400" i="1" dirty="0" err="1" smtClean="0">
                <a:latin typeface="+mn-lt"/>
                <a:cs typeface="Arial" panose="020B0604020202020204" pitchFamily="34" charset="0"/>
              </a:rPr>
              <a:t>Köring</a:t>
            </a:r>
            <a:r>
              <a:rPr lang="de-DE" sz="1400" i="1" dirty="0" smtClean="0">
                <a:latin typeface="+mn-lt"/>
                <a:cs typeface="Arial" panose="020B0604020202020204" pitchFamily="34" charset="0"/>
              </a:rPr>
              <a:t>, Landrat Landkreis Wittmund</a:t>
            </a:r>
            <a:endParaRPr lang="de-DE" i="1" dirty="0">
              <a:latin typeface="+mn-lt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de-DE" dirty="0" smtClean="0">
                <a:latin typeface="+mn-lt"/>
                <a:cs typeface="Arial" panose="020B0604020202020204" pitchFamily="34" charset="0"/>
              </a:rPr>
              <a:t>19.15 </a:t>
            </a:r>
            <a:r>
              <a:rPr lang="de-DE" dirty="0">
                <a:latin typeface="+mn-lt"/>
                <a:cs typeface="Arial" panose="020B0604020202020204" pitchFamily="34" charset="0"/>
              </a:rPr>
              <a:t>Uhr:	</a:t>
            </a:r>
            <a:r>
              <a:rPr lang="de-DE" dirty="0" smtClean="0">
                <a:latin typeface="+mn-lt"/>
                <a:cs typeface="Arial" panose="020B0604020202020204" pitchFamily="34" charset="0"/>
              </a:rPr>
              <a:t>Ziele, Strategie und Projekte</a:t>
            </a:r>
            <a:br>
              <a:rPr lang="de-DE" dirty="0" smtClean="0">
                <a:latin typeface="+mn-lt"/>
                <a:cs typeface="Arial" panose="020B0604020202020204" pitchFamily="34" charset="0"/>
              </a:rPr>
            </a:br>
            <a:r>
              <a:rPr lang="de-DE" dirty="0" smtClean="0">
                <a:latin typeface="+mn-lt"/>
                <a:cs typeface="Arial" panose="020B0604020202020204" pitchFamily="34" charset="0"/>
              </a:rPr>
              <a:t>		</a:t>
            </a:r>
            <a:r>
              <a:rPr lang="de-DE" sz="1400" i="1" dirty="0" smtClean="0">
                <a:latin typeface="+mn-lt"/>
                <a:cs typeface="Arial" panose="020B0604020202020204" pitchFamily="34" charset="0"/>
              </a:rPr>
              <a:t>Dieter Meyer, MCON</a:t>
            </a:r>
            <a:endParaRPr lang="de-DE" sz="1400" i="1" dirty="0">
              <a:latin typeface="+mn-lt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de-DE" b="1" dirty="0" smtClean="0">
                <a:latin typeface="+mn-lt"/>
                <a:cs typeface="Arial" panose="020B0604020202020204" pitchFamily="34" charset="0"/>
              </a:rPr>
              <a:t>20.00 Uhr:	Organisation</a:t>
            </a:r>
            <a:r>
              <a:rPr lang="de-DE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de-DE" dirty="0" smtClean="0">
                <a:latin typeface="+mn-lt"/>
                <a:cs typeface="Arial" panose="020B0604020202020204" pitchFamily="34" charset="0"/>
              </a:rPr>
            </a:br>
            <a:r>
              <a:rPr lang="de-DE" dirty="0" smtClean="0">
                <a:latin typeface="+mn-lt"/>
                <a:cs typeface="Arial" panose="020B0604020202020204" pitchFamily="34" charset="0"/>
              </a:rPr>
              <a:t>		</a:t>
            </a:r>
            <a:r>
              <a:rPr lang="de-DE" sz="1400" i="1" dirty="0" smtClean="0">
                <a:latin typeface="+mn-lt"/>
                <a:cs typeface="Arial" panose="020B0604020202020204" pitchFamily="34" charset="0"/>
              </a:rPr>
              <a:t>Frank Happe, Entwicklungsagentur / Wirtschaftsförderkreis</a:t>
            </a:r>
            <a:endParaRPr lang="de-DE" sz="1400" i="1" dirty="0">
              <a:latin typeface="+mn-lt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de-DE" dirty="0" smtClean="0">
                <a:latin typeface="+mn-lt"/>
                <a:cs typeface="Arial" panose="020B0604020202020204" pitchFamily="34" charset="0"/>
              </a:rPr>
              <a:t>20.30 </a:t>
            </a:r>
            <a:r>
              <a:rPr lang="de-DE" dirty="0">
                <a:latin typeface="+mn-lt"/>
                <a:cs typeface="Arial" panose="020B0604020202020204" pitchFamily="34" charset="0"/>
              </a:rPr>
              <a:t>Uhr:	</a:t>
            </a:r>
            <a:r>
              <a:rPr lang="de-DE" dirty="0" smtClean="0">
                <a:latin typeface="+mn-lt"/>
                <a:cs typeface="Arial" panose="020B0604020202020204" pitchFamily="34" charset="0"/>
              </a:rPr>
              <a:t>Abschluss </a:t>
            </a:r>
            <a:r>
              <a:rPr lang="de-DE" dirty="0">
                <a:latin typeface="+mn-lt"/>
                <a:cs typeface="Arial" panose="020B0604020202020204" pitchFamily="34" charset="0"/>
              </a:rPr>
              <a:t>/ Ausblick</a:t>
            </a:r>
            <a:r>
              <a:rPr lang="de-DE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de-DE" dirty="0" smtClean="0">
                <a:latin typeface="+mn-lt"/>
                <a:cs typeface="Arial" panose="020B0604020202020204" pitchFamily="34" charset="0"/>
              </a:rPr>
            </a:br>
            <a:r>
              <a:rPr lang="de-DE" dirty="0" smtClean="0">
                <a:latin typeface="+mn-lt"/>
                <a:cs typeface="Arial" panose="020B0604020202020204" pitchFamily="34" charset="0"/>
              </a:rPr>
              <a:t>		</a:t>
            </a:r>
            <a:r>
              <a:rPr lang="de-DE" sz="1400" i="1" dirty="0" smtClean="0">
                <a:latin typeface="+mn-lt"/>
                <a:cs typeface="Arial" panose="020B0604020202020204" pitchFamily="34" charset="0"/>
              </a:rPr>
              <a:t>Matthias </a:t>
            </a:r>
            <a:r>
              <a:rPr lang="de-DE" sz="1400" i="1" dirty="0" err="1">
                <a:latin typeface="+mn-lt"/>
                <a:cs typeface="Arial" panose="020B0604020202020204" pitchFamily="34" charset="0"/>
              </a:rPr>
              <a:t>Köring</a:t>
            </a:r>
            <a:r>
              <a:rPr lang="de-DE" sz="1400" i="1" dirty="0">
                <a:latin typeface="+mn-lt"/>
                <a:cs typeface="Arial" panose="020B0604020202020204" pitchFamily="34" charset="0"/>
              </a:rPr>
              <a:t>, Landrat Landkreis Wittmund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</a:pPr>
            <a:endParaRPr lang="de-DE" altLang="de-DE" dirty="0" smtClean="0">
              <a:solidFill>
                <a:srgbClr val="6A5730"/>
              </a:solidFill>
              <a:latin typeface="+mn-lt"/>
            </a:endParaRPr>
          </a:p>
        </p:txBody>
      </p:sp>
      <p:sp>
        <p:nvSpPr>
          <p:cNvPr id="31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452438" y="6624400"/>
            <a:ext cx="8512175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Wittmund | 15. Juli 2015</a:t>
            </a:r>
            <a:endParaRPr lang="de-DE" altLang="de-D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77017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3372" y="1120383"/>
            <a:ext cx="8435975" cy="369332"/>
          </a:xfrm>
        </p:spPr>
        <p:txBody>
          <a:bodyPr/>
          <a:lstStyle/>
          <a:p>
            <a:r>
              <a:rPr lang="de-DE" altLang="de-DE" sz="2400" dirty="0" smtClean="0">
                <a:latin typeface="+mn-lt"/>
              </a:rPr>
              <a:t>Ablauf</a:t>
            </a:r>
            <a:endParaRPr lang="de-DE" sz="2400" dirty="0">
              <a:latin typeface="+mn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372" y="1633731"/>
            <a:ext cx="8266113" cy="4324261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dirty="0" smtClean="0">
              <a:latin typeface="+mn-lt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de-DE" b="1" dirty="0" smtClean="0">
                <a:latin typeface="+mn-lt"/>
                <a:cs typeface="Arial" panose="020B0604020202020204" pitchFamily="34" charset="0"/>
              </a:rPr>
              <a:t>19.00 </a:t>
            </a:r>
            <a:r>
              <a:rPr lang="de-DE" b="1" dirty="0">
                <a:latin typeface="+mn-lt"/>
                <a:cs typeface="Arial" panose="020B0604020202020204" pitchFamily="34" charset="0"/>
              </a:rPr>
              <a:t>Uhr:	</a:t>
            </a:r>
            <a:r>
              <a:rPr lang="de-DE" b="1" dirty="0" smtClean="0">
                <a:latin typeface="+mn-lt"/>
                <a:cs typeface="Arial" panose="020B0604020202020204" pitchFamily="34" charset="0"/>
              </a:rPr>
              <a:t>Begrüßung</a:t>
            </a:r>
            <a:r>
              <a:rPr lang="de-DE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de-DE" dirty="0" smtClean="0">
                <a:latin typeface="+mn-lt"/>
                <a:cs typeface="Arial" panose="020B0604020202020204" pitchFamily="34" charset="0"/>
              </a:rPr>
            </a:br>
            <a:r>
              <a:rPr lang="de-DE" dirty="0" smtClean="0">
                <a:latin typeface="+mn-lt"/>
                <a:cs typeface="Arial" panose="020B0604020202020204" pitchFamily="34" charset="0"/>
              </a:rPr>
              <a:t>		</a:t>
            </a:r>
            <a:r>
              <a:rPr lang="de-DE" sz="1400" i="1" dirty="0" smtClean="0">
                <a:latin typeface="+mn-lt"/>
                <a:cs typeface="Arial" panose="020B0604020202020204" pitchFamily="34" charset="0"/>
              </a:rPr>
              <a:t>Matthias </a:t>
            </a:r>
            <a:r>
              <a:rPr lang="de-DE" sz="1400" i="1" dirty="0" err="1" smtClean="0">
                <a:latin typeface="+mn-lt"/>
                <a:cs typeface="Arial" panose="020B0604020202020204" pitchFamily="34" charset="0"/>
              </a:rPr>
              <a:t>Köring</a:t>
            </a:r>
            <a:r>
              <a:rPr lang="de-DE" sz="1400" i="1" dirty="0" smtClean="0">
                <a:latin typeface="+mn-lt"/>
                <a:cs typeface="Arial" panose="020B0604020202020204" pitchFamily="34" charset="0"/>
              </a:rPr>
              <a:t>, Landrat Landkreis Wittmund</a:t>
            </a:r>
            <a:endParaRPr lang="de-DE" i="1" dirty="0">
              <a:latin typeface="+mn-lt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de-DE" b="1" dirty="0" smtClean="0">
                <a:latin typeface="+mn-lt"/>
                <a:cs typeface="Arial" panose="020B0604020202020204" pitchFamily="34" charset="0"/>
              </a:rPr>
              <a:t>19.15 </a:t>
            </a:r>
            <a:r>
              <a:rPr lang="de-DE" b="1" dirty="0">
                <a:latin typeface="+mn-lt"/>
                <a:cs typeface="Arial" panose="020B0604020202020204" pitchFamily="34" charset="0"/>
              </a:rPr>
              <a:t>Uhr:	</a:t>
            </a:r>
            <a:r>
              <a:rPr lang="de-DE" b="1" dirty="0" smtClean="0">
                <a:latin typeface="+mn-lt"/>
                <a:cs typeface="Arial" panose="020B0604020202020204" pitchFamily="34" charset="0"/>
              </a:rPr>
              <a:t>Ziele, Strategie und Projekte</a:t>
            </a:r>
            <a:r>
              <a:rPr lang="de-DE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de-DE" dirty="0" smtClean="0">
                <a:latin typeface="+mn-lt"/>
                <a:cs typeface="Arial" panose="020B0604020202020204" pitchFamily="34" charset="0"/>
              </a:rPr>
            </a:br>
            <a:r>
              <a:rPr lang="de-DE" dirty="0" smtClean="0">
                <a:latin typeface="+mn-lt"/>
                <a:cs typeface="Arial" panose="020B0604020202020204" pitchFamily="34" charset="0"/>
              </a:rPr>
              <a:t>		</a:t>
            </a:r>
            <a:r>
              <a:rPr lang="de-DE" sz="1400" i="1" dirty="0" smtClean="0">
                <a:latin typeface="+mn-lt"/>
                <a:cs typeface="Arial" panose="020B0604020202020204" pitchFamily="34" charset="0"/>
              </a:rPr>
              <a:t>Dieter Meyer, MCON</a:t>
            </a:r>
            <a:endParaRPr lang="de-DE" sz="1400" i="1" dirty="0">
              <a:latin typeface="+mn-lt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de-DE" b="1" dirty="0" smtClean="0">
                <a:latin typeface="+mn-lt"/>
                <a:cs typeface="Arial" panose="020B0604020202020204" pitchFamily="34" charset="0"/>
              </a:rPr>
              <a:t>20.00 Uhr:	Organisation</a:t>
            </a:r>
            <a:r>
              <a:rPr lang="de-DE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de-DE" dirty="0" smtClean="0">
                <a:latin typeface="+mn-lt"/>
                <a:cs typeface="Arial" panose="020B0604020202020204" pitchFamily="34" charset="0"/>
              </a:rPr>
            </a:br>
            <a:r>
              <a:rPr lang="de-DE" dirty="0" smtClean="0">
                <a:latin typeface="+mn-lt"/>
                <a:cs typeface="Arial" panose="020B0604020202020204" pitchFamily="34" charset="0"/>
              </a:rPr>
              <a:t>		</a:t>
            </a:r>
            <a:r>
              <a:rPr lang="de-DE" sz="1400" i="1" dirty="0" smtClean="0">
                <a:latin typeface="+mn-lt"/>
                <a:cs typeface="Arial" panose="020B0604020202020204" pitchFamily="34" charset="0"/>
              </a:rPr>
              <a:t>Frank Happe, Entwicklungsagentur / Wirtschaftsförderkreis</a:t>
            </a:r>
            <a:endParaRPr lang="de-DE" sz="1400" i="1" dirty="0">
              <a:latin typeface="+mn-lt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de-DE" b="1" dirty="0" smtClean="0">
                <a:latin typeface="+mn-lt"/>
                <a:cs typeface="Arial" panose="020B0604020202020204" pitchFamily="34" charset="0"/>
              </a:rPr>
              <a:t>20.30 </a:t>
            </a:r>
            <a:r>
              <a:rPr lang="de-DE" b="1" dirty="0">
                <a:latin typeface="+mn-lt"/>
                <a:cs typeface="Arial" panose="020B0604020202020204" pitchFamily="34" charset="0"/>
              </a:rPr>
              <a:t>Uhr:	</a:t>
            </a:r>
            <a:r>
              <a:rPr lang="de-DE" b="1" dirty="0" smtClean="0">
                <a:latin typeface="+mn-lt"/>
                <a:cs typeface="Arial" panose="020B0604020202020204" pitchFamily="34" charset="0"/>
              </a:rPr>
              <a:t>Abschluss </a:t>
            </a:r>
            <a:r>
              <a:rPr lang="de-DE" b="1" dirty="0">
                <a:latin typeface="+mn-lt"/>
                <a:cs typeface="Arial" panose="020B0604020202020204" pitchFamily="34" charset="0"/>
              </a:rPr>
              <a:t>/ Ausblick</a:t>
            </a:r>
            <a:r>
              <a:rPr lang="de-DE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de-DE" dirty="0" smtClean="0">
                <a:latin typeface="+mn-lt"/>
                <a:cs typeface="Arial" panose="020B0604020202020204" pitchFamily="34" charset="0"/>
              </a:rPr>
            </a:br>
            <a:r>
              <a:rPr lang="de-DE" dirty="0" smtClean="0">
                <a:latin typeface="+mn-lt"/>
                <a:cs typeface="Arial" panose="020B0604020202020204" pitchFamily="34" charset="0"/>
              </a:rPr>
              <a:t>		</a:t>
            </a:r>
            <a:r>
              <a:rPr lang="de-DE" sz="1400" i="1" dirty="0" smtClean="0">
                <a:latin typeface="+mn-lt"/>
                <a:cs typeface="Arial" panose="020B0604020202020204" pitchFamily="34" charset="0"/>
              </a:rPr>
              <a:t>Matthias </a:t>
            </a:r>
            <a:r>
              <a:rPr lang="de-DE" sz="1400" i="1" dirty="0" err="1">
                <a:latin typeface="+mn-lt"/>
                <a:cs typeface="Arial" panose="020B0604020202020204" pitchFamily="34" charset="0"/>
              </a:rPr>
              <a:t>Köring</a:t>
            </a:r>
            <a:r>
              <a:rPr lang="de-DE" sz="1400" i="1" dirty="0">
                <a:latin typeface="+mn-lt"/>
                <a:cs typeface="Arial" panose="020B0604020202020204" pitchFamily="34" charset="0"/>
              </a:rPr>
              <a:t>, Landrat Landkreis Wittmund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</a:pPr>
            <a:endParaRPr lang="de-DE" altLang="de-DE" dirty="0" smtClean="0">
              <a:solidFill>
                <a:srgbClr val="6A5730"/>
              </a:solidFill>
              <a:latin typeface="+mn-lt"/>
            </a:endParaRPr>
          </a:p>
        </p:txBody>
      </p:sp>
      <p:sp>
        <p:nvSpPr>
          <p:cNvPr id="31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452438" y="6624400"/>
            <a:ext cx="8512175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Wittmund | 15. Juli 2015</a:t>
            </a:r>
            <a:endParaRPr lang="de-DE" altLang="de-D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14093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452438" y="6624400"/>
            <a:ext cx="8512175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Wittmund | 15. Juli 2015</a:t>
            </a:r>
            <a:endParaRPr lang="de-DE" altLang="de-D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3511" y="2132856"/>
            <a:ext cx="6913019" cy="442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01961"/>
            <a:ext cx="2152977" cy="285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702" y="2801961"/>
            <a:ext cx="2051274" cy="284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70386"/>
            <a:ext cx="5552189" cy="157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681713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71" y="1119600"/>
            <a:ext cx="8435975" cy="369332"/>
          </a:xfrm>
        </p:spPr>
        <p:txBody>
          <a:bodyPr/>
          <a:lstStyle/>
          <a:p>
            <a:r>
              <a:rPr lang="de-DE" altLang="de-DE" sz="2400" dirty="0" smtClean="0">
                <a:latin typeface="+mn-lt"/>
              </a:rPr>
              <a:t>Antragstellung</a:t>
            </a:r>
            <a:endParaRPr lang="de-DE" sz="2400" dirty="0">
              <a:latin typeface="+mn-lt"/>
            </a:endParaRPr>
          </a:p>
        </p:txBody>
      </p:sp>
      <p:sp>
        <p:nvSpPr>
          <p:cNvPr id="31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452438" y="6624400"/>
            <a:ext cx="8512175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Wittmund | 15. Juli 2015</a:t>
            </a:r>
            <a:endParaRPr lang="de-DE" altLang="de-D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63372" y="1634400"/>
            <a:ext cx="8266113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  <a:t>Antragsberechtigt:</a:t>
            </a:r>
            <a:endParaRPr lang="de-DE" alt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Grundsätzlich jeder, der mit der geplanten Maßnahme zu den Zielen des Modellvorhabens beiträgt und im LK Wittmund ansässig ist (z.B. Bürger, Vereine, Unternehmen, Gemeinden)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altLang="de-DE" sz="1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Förderhöhe:</a:t>
            </a:r>
            <a:endParaRPr lang="de-DE" alt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de-DE" alt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Fördersatz: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de-DE" alt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Gewerbliche Antragsteller:				50 %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de-DE" alt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Privat-gemeinnützige u. öffentliche Antragsteller:	80 %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de-DE" alt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Zuschuss-Summe: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de-DE" alt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mind. 2.500 €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de-DE" alt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alt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ax. 80.00 €</a:t>
            </a:r>
            <a:endParaRPr lang="de-DE" altLang="de-DE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</a:br>
            <a: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</a:br>
            <a:endParaRPr lang="de-DE" altLang="de-DE" sz="1800" b="1" kern="0" dirty="0" smtClean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34445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71" y="1119600"/>
            <a:ext cx="8435975" cy="369332"/>
          </a:xfrm>
        </p:spPr>
        <p:txBody>
          <a:bodyPr/>
          <a:lstStyle/>
          <a:p>
            <a:r>
              <a:rPr lang="de-DE" altLang="de-DE" sz="2400" dirty="0" smtClean="0">
                <a:latin typeface="+mn-lt"/>
              </a:rPr>
              <a:t>Antragstellung</a:t>
            </a:r>
            <a:endParaRPr lang="de-DE" sz="2400" dirty="0">
              <a:latin typeface="+mn-lt"/>
            </a:endParaRPr>
          </a:p>
        </p:txBody>
      </p:sp>
      <p:sp>
        <p:nvSpPr>
          <p:cNvPr id="31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452438" y="6624400"/>
            <a:ext cx="8512175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Wittmund | 15. Juli 2015</a:t>
            </a:r>
            <a:endParaRPr lang="de-DE" altLang="de-D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63372" y="1634400"/>
            <a:ext cx="8266113" cy="506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  <a:t>Beispiele Projektfinanzierung:</a:t>
            </a:r>
            <a:endParaRPr lang="de-DE" altLang="de-DE" sz="1800" b="1" kern="0" dirty="0">
              <a:latin typeface="+mn-lt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altLang="de-DE" sz="1800" b="1" kern="0" dirty="0" smtClean="0">
              <a:latin typeface="+mn-lt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altLang="de-DE" sz="1800" b="1" kern="0" dirty="0">
                <a:latin typeface="+mn-lt"/>
                <a:cs typeface="Arial" panose="020B0604020202020204" pitchFamily="34" charset="0"/>
              </a:rPr>
              <a:t>Gewerblicher Antragsteller, Fördersatz 50 %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de-DE" altLang="de-DE" sz="1800" kern="0" dirty="0">
                <a:latin typeface="+mn-lt"/>
                <a:cs typeface="Arial" panose="020B0604020202020204" pitchFamily="34" charset="0"/>
              </a:rPr>
              <a:t>Projektkosten (</a:t>
            </a:r>
            <a:r>
              <a:rPr lang="de-DE" altLang="de-DE" sz="1800" u="sng" kern="0" dirty="0">
                <a:latin typeface="+mn-lt"/>
                <a:cs typeface="Arial" panose="020B0604020202020204" pitchFamily="34" charset="0"/>
              </a:rPr>
              <a:t>netto</a:t>
            </a:r>
            <a:r>
              <a:rPr lang="de-DE" altLang="de-DE" sz="1800" kern="0" dirty="0">
                <a:latin typeface="+mn-lt"/>
                <a:cs typeface="Arial" panose="020B0604020202020204" pitchFamily="34" charset="0"/>
              </a:rPr>
              <a:t>):		50.000 €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de-DE" altLang="de-DE" sz="1800" kern="0" dirty="0">
                <a:latin typeface="+mn-lt"/>
                <a:cs typeface="Arial" panose="020B0604020202020204" pitchFamily="34" charset="0"/>
              </a:rPr>
              <a:t>Beitrag Land(auf)Schwung:	25.000 € (50 %)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de-DE" altLang="de-DE" sz="1800" kern="0" dirty="0">
                <a:latin typeface="+mn-lt"/>
                <a:cs typeface="Arial" panose="020B0604020202020204" pitchFamily="34" charset="0"/>
              </a:rPr>
              <a:t>Beitrag Antragsteller:		25.000 €</a:t>
            </a:r>
            <a:br>
              <a:rPr lang="de-DE" altLang="de-DE" sz="1800" kern="0" dirty="0">
                <a:latin typeface="+mn-lt"/>
                <a:cs typeface="Arial" panose="020B0604020202020204" pitchFamily="34" charset="0"/>
              </a:rPr>
            </a:br>
            <a:r>
              <a:rPr lang="de-DE" altLang="de-DE" sz="1800" kern="0" dirty="0">
                <a:latin typeface="+mn-lt"/>
                <a:cs typeface="Arial" panose="020B0604020202020204" pitchFamily="34" charset="0"/>
              </a:rPr>
              <a:t>(Eigen-/Drittmittel</a:t>
            </a: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)</a:t>
            </a:r>
          </a:p>
          <a:p>
            <a:pPr marL="0" indent="0" defTabSz="357188">
              <a:spcBef>
                <a:spcPts val="0"/>
              </a:spcBef>
              <a:spcAft>
                <a:spcPts val="300"/>
              </a:spcAft>
              <a:buNone/>
            </a:pPr>
            <a:r>
              <a:rPr lang="de-DE" altLang="de-DE" sz="1800" kern="0" dirty="0">
                <a:latin typeface="+mn-lt"/>
                <a:cs typeface="Arial" panose="020B0604020202020204" pitchFamily="34" charset="0"/>
              </a:rPr>
              <a:t>	</a:t>
            </a: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in Barmitteln:						 25.000 € (50 % der Projektkosten)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altLang="de-DE" sz="1800" kern="0" dirty="0">
              <a:latin typeface="+mn-lt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  <a:t>Gemeinnütziger </a:t>
            </a:r>
            <a:r>
              <a:rPr lang="de-DE" altLang="de-DE" sz="1800" b="1" kern="0" dirty="0">
                <a:latin typeface="+mn-lt"/>
                <a:cs typeface="Arial" panose="020B0604020202020204" pitchFamily="34" charset="0"/>
              </a:rPr>
              <a:t>Antragsteller, Fördersatz </a:t>
            </a:r>
            <a: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  <a:t>80 %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Projektkosten (</a:t>
            </a:r>
            <a:r>
              <a:rPr lang="de-DE" altLang="de-DE" sz="1800" u="sng" kern="0" dirty="0" smtClean="0">
                <a:latin typeface="+mn-lt"/>
                <a:cs typeface="Arial" panose="020B0604020202020204" pitchFamily="34" charset="0"/>
              </a:rPr>
              <a:t>brutto</a:t>
            </a: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):</a:t>
            </a:r>
            <a:r>
              <a:rPr lang="de-DE" altLang="de-DE" sz="1800" kern="0" dirty="0">
                <a:latin typeface="+mn-lt"/>
                <a:cs typeface="Arial" panose="020B0604020202020204" pitchFamily="34" charset="0"/>
              </a:rPr>
              <a:t>	</a:t>
            </a: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	50.000 €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Beitrag Land(auf)Schwung:</a:t>
            </a:r>
            <a:r>
              <a:rPr lang="de-DE" altLang="de-DE" sz="1800" kern="0" dirty="0">
                <a:latin typeface="+mn-lt"/>
                <a:cs typeface="Arial" panose="020B0604020202020204" pitchFamily="34" charset="0"/>
              </a:rPr>
              <a:t>	</a:t>
            </a: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40.000 </a:t>
            </a:r>
            <a:r>
              <a:rPr lang="de-DE" altLang="de-DE" sz="1800" kern="0" dirty="0">
                <a:latin typeface="+mn-lt"/>
                <a:cs typeface="Arial" panose="020B0604020202020204" pitchFamily="34" charset="0"/>
              </a:rPr>
              <a:t>€ </a:t>
            </a: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(80 %)</a:t>
            </a:r>
          </a:p>
          <a:p>
            <a:pPr marL="0" indent="0" defTabSz="357188">
              <a:spcBef>
                <a:spcPts val="0"/>
              </a:spcBef>
              <a:spcAft>
                <a:spcPts val="300"/>
              </a:spcAft>
              <a:buNone/>
            </a:pP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Beitrag </a:t>
            </a:r>
            <a:r>
              <a:rPr lang="de-DE" altLang="de-DE" sz="1800" kern="0" dirty="0">
                <a:latin typeface="+mn-lt"/>
                <a:cs typeface="Arial" panose="020B0604020202020204" pitchFamily="34" charset="0"/>
              </a:rPr>
              <a:t>Antragsteller:		</a:t>
            </a: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			 10.000 €</a:t>
            </a:r>
            <a: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</a:b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(Eigen-/Drittmittel)</a:t>
            </a:r>
            <a: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</a:br>
            <a: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  <a:t>	</a:t>
            </a: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in </a:t>
            </a:r>
            <a:r>
              <a:rPr lang="de-DE" altLang="de-DE" sz="1800" kern="0" dirty="0">
                <a:latin typeface="+mn-lt"/>
                <a:cs typeface="Arial" panose="020B0604020202020204" pitchFamily="34" charset="0"/>
              </a:rPr>
              <a:t>Barmitteln:				 </a:t>
            </a: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   mind. 7.500 </a:t>
            </a:r>
            <a:r>
              <a:rPr lang="de-DE" altLang="de-DE" sz="1800" kern="0" dirty="0">
                <a:latin typeface="+mn-lt"/>
                <a:cs typeface="Arial" panose="020B0604020202020204" pitchFamily="34" charset="0"/>
              </a:rPr>
              <a:t>€ </a:t>
            </a: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(mind. 15 </a:t>
            </a:r>
            <a:r>
              <a:rPr lang="de-DE" altLang="de-DE" sz="1800" kern="0" dirty="0">
                <a:latin typeface="+mn-lt"/>
                <a:cs typeface="Arial" panose="020B0604020202020204" pitchFamily="34" charset="0"/>
              </a:rPr>
              <a:t>% der Projektkosten</a:t>
            </a: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)</a:t>
            </a:r>
            <a:endParaRPr lang="de-DE" altLang="de-DE" sz="1800" b="1" kern="0" dirty="0">
              <a:latin typeface="+mn-lt"/>
              <a:cs typeface="Arial" panose="020B0604020202020204" pitchFamily="34" charset="0"/>
            </a:endParaRPr>
          </a:p>
          <a:p>
            <a:pPr marL="0" indent="0" defTabSz="357188">
              <a:spcBef>
                <a:spcPts val="0"/>
              </a:spcBef>
              <a:spcAft>
                <a:spcPts val="300"/>
              </a:spcAft>
              <a:buNone/>
            </a:pP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	in Eigenleistung:</a:t>
            </a:r>
            <a:r>
              <a:rPr lang="de-DE" altLang="de-DE" sz="1800" kern="0" dirty="0">
                <a:latin typeface="+mn-lt"/>
                <a:cs typeface="Arial" panose="020B0604020202020204" pitchFamily="34" charset="0"/>
              </a:rPr>
              <a:t>			 </a:t>
            </a: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    max. 2.500 </a:t>
            </a:r>
            <a:r>
              <a:rPr lang="de-DE" altLang="de-DE" sz="1800" kern="0" dirty="0">
                <a:latin typeface="+mn-lt"/>
                <a:cs typeface="Arial" panose="020B0604020202020204" pitchFamily="34" charset="0"/>
              </a:rPr>
              <a:t>€ </a:t>
            </a: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(max. 5 </a:t>
            </a:r>
            <a:r>
              <a:rPr lang="de-DE" altLang="de-DE" sz="1800" kern="0" dirty="0">
                <a:latin typeface="+mn-lt"/>
                <a:cs typeface="Arial" panose="020B0604020202020204" pitchFamily="34" charset="0"/>
              </a:rPr>
              <a:t>% der Projektkosten)</a:t>
            </a:r>
          </a:p>
        </p:txBody>
      </p:sp>
    </p:spTree>
    <p:extLst>
      <p:ext uri="{BB962C8B-B14F-4D97-AF65-F5344CB8AC3E}">
        <p14:creationId xmlns:p14="http://schemas.microsoft.com/office/powerpoint/2010/main" xmlns="" val="138999409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71" y="1119600"/>
            <a:ext cx="8435975" cy="369332"/>
          </a:xfrm>
        </p:spPr>
        <p:txBody>
          <a:bodyPr/>
          <a:lstStyle/>
          <a:p>
            <a:r>
              <a:rPr lang="de-DE" altLang="de-DE" sz="2400" dirty="0" smtClean="0">
                <a:latin typeface="+mn-lt"/>
              </a:rPr>
              <a:t>Antragstellung</a:t>
            </a:r>
            <a:endParaRPr lang="de-DE" sz="2400" dirty="0">
              <a:latin typeface="+mn-lt"/>
            </a:endParaRPr>
          </a:p>
        </p:txBody>
      </p:sp>
      <p:sp>
        <p:nvSpPr>
          <p:cNvPr id="31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452438" y="6624400"/>
            <a:ext cx="8512175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Wittmund | 15. Juli 2015</a:t>
            </a:r>
            <a:endParaRPr lang="de-DE" altLang="de-D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63372" y="1634400"/>
            <a:ext cx="8266113" cy="380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  <a:t>Beispiel Projektfinanzierung „Modelldorf“:</a:t>
            </a:r>
            <a:endParaRPr lang="de-DE" altLang="de-DE" sz="1800" b="1" kern="0" dirty="0">
              <a:latin typeface="+mn-lt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altLang="de-DE" sz="1800" b="1" kern="0" dirty="0" smtClean="0">
              <a:latin typeface="+mn-lt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  <a:t>Gemeinnütziger </a:t>
            </a:r>
            <a:r>
              <a:rPr lang="de-DE" altLang="de-DE" sz="1800" b="1" kern="0" dirty="0">
                <a:latin typeface="+mn-lt"/>
                <a:cs typeface="Arial" panose="020B0604020202020204" pitchFamily="34" charset="0"/>
              </a:rPr>
              <a:t>Antragsteller, Fördersatz </a:t>
            </a:r>
            <a: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  <a:t>80 %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Projektkosten (</a:t>
            </a:r>
            <a:r>
              <a:rPr lang="de-DE" altLang="de-DE" sz="1800" u="sng" kern="0" dirty="0" smtClean="0">
                <a:latin typeface="+mn-lt"/>
                <a:cs typeface="Arial" panose="020B0604020202020204" pitchFamily="34" charset="0"/>
              </a:rPr>
              <a:t>brutto</a:t>
            </a: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):</a:t>
            </a:r>
            <a:r>
              <a:rPr lang="de-DE" altLang="de-DE" sz="1800" kern="0" dirty="0">
                <a:latin typeface="+mn-lt"/>
                <a:cs typeface="Arial" panose="020B0604020202020204" pitchFamily="34" charset="0"/>
              </a:rPr>
              <a:t>		50.000 </a:t>
            </a: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€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Beitrag Land(auf)Schwung:</a:t>
            </a:r>
            <a:r>
              <a:rPr lang="de-DE" altLang="de-DE" sz="1800" kern="0" dirty="0">
                <a:latin typeface="+mn-lt"/>
                <a:cs typeface="Arial" panose="020B0604020202020204" pitchFamily="34" charset="0"/>
              </a:rPr>
              <a:t>	</a:t>
            </a: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40.000 </a:t>
            </a:r>
            <a:r>
              <a:rPr lang="de-DE" altLang="de-DE" sz="1800" kern="0" dirty="0">
                <a:latin typeface="+mn-lt"/>
                <a:cs typeface="Arial" panose="020B0604020202020204" pitchFamily="34" charset="0"/>
              </a:rPr>
              <a:t>€ </a:t>
            </a: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(80 %)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Beitrag </a:t>
            </a:r>
            <a:r>
              <a:rPr lang="de-DE" altLang="de-DE" sz="1800" kern="0" dirty="0">
                <a:latin typeface="+mn-lt"/>
                <a:cs typeface="Arial" panose="020B0604020202020204" pitchFamily="34" charset="0"/>
              </a:rPr>
              <a:t>Antragsteller:		</a:t>
            </a: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10.000 €</a:t>
            </a:r>
            <a: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</a:b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(Eigen-/Drittmittel)</a:t>
            </a:r>
            <a:endParaRPr lang="de-DE" altLang="de-DE" sz="1800" b="1" kern="0" dirty="0" smtClean="0">
              <a:latin typeface="+mn-lt"/>
              <a:cs typeface="Arial" panose="020B0604020202020204" pitchFamily="34" charset="0"/>
            </a:endParaRPr>
          </a:p>
          <a:p>
            <a:pPr marL="0" indent="0" defTabSz="357188">
              <a:spcBef>
                <a:spcPts val="0"/>
              </a:spcBef>
              <a:spcAft>
                <a:spcPts val="300"/>
              </a:spcAft>
              <a:buNone/>
            </a:pPr>
            <a:r>
              <a:rPr lang="de-DE" altLang="de-DE" sz="1800" b="1" kern="0" dirty="0">
                <a:latin typeface="+mn-lt"/>
                <a:cs typeface="Arial" panose="020B0604020202020204" pitchFamily="34" charset="0"/>
              </a:rPr>
              <a:t>	</a:t>
            </a:r>
            <a:r>
              <a:rPr lang="de-DE" altLang="de-DE" sz="1800" kern="0" dirty="0">
                <a:latin typeface="+mn-lt"/>
                <a:cs typeface="Arial" panose="020B0604020202020204" pitchFamily="34" charset="0"/>
              </a:rPr>
              <a:t>in Barmitteln:				    mind. </a:t>
            </a: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5.000 </a:t>
            </a:r>
            <a:r>
              <a:rPr lang="de-DE" altLang="de-DE" sz="1800" kern="0" dirty="0">
                <a:latin typeface="+mn-lt"/>
                <a:cs typeface="Arial" panose="020B0604020202020204" pitchFamily="34" charset="0"/>
              </a:rPr>
              <a:t>€ (mind. </a:t>
            </a: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10 </a:t>
            </a:r>
            <a:r>
              <a:rPr lang="de-DE" altLang="de-DE" sz="1800" kern="0" dirty="0">
                <a:latin typeface="+mn-lt"/>
                <a:cs typeface="Arial" panose="020B0604020202020204" pitchFamily="34" charset="0"/>
              </a:rPr>
              <a:t>% der Projektkosten)</a:t>
            </a:r>
            <a:endParaRPr lang="de-DE" altLang="de-DE" sz="1800" b="1" kern="0" dirty="0">
              <a:latin typeface="+mn-lt"/>
              <a:cs typeface="Arial" panose="020B0604020202020204" pitchFamily="34" charset="0"/>
            </a:endParaRPr>
          </a:p>
          <a:p>
            <a:pPr marL="0" indent="0" defTabSz="357188">
              <a:spcBef>
                <a:spcPts val="0"/>
              </a:spcBef>
              <a:spcAft>
                <a:spcPts val="300"/>
              </a:spcAft>
              <a:buNone/>
            </a:pPr>
            <a:r>
              <a:rPr lang="de-DE" altLang="de-DE" sz="1800" kern="0" dirty="0">
                <a:latin typeface="+mn-lt"/>
                <a:cs typeface="Arial" panose="020B0604020202020204" pitchFamily="34" charset="0"/>
              </a:rPr>
              <a:t>	in Eigenleistung:			     max. </a:t>
            </a: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5.000 </a:t>
            </a:r>
            <a:r>
              <a:rPr lang="de-DE" altLang="de-DE" sz="1800" kern="0" dirty="0">
                <a:latin typeface="+mn-lt"/>
                <a:cs typeface="Arial" panose="020B0604020202020204" pitchFamily="34" charset="0"/>
              </a:rPr>
              <a:t>€ (max. </a:t>
            </a: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10 </a:t>
            </a:r>
            <a:r>
              <a:rPr lang="de-DE" altLang="de-DE" sz="1800" kern="0" dirty="0">
                <a:latin typeface="+mn-lt"/>
                <a:cs typeface="Arial" panose="020B0604020202020204" pitchFamily="34" charset="0"/>
              </a:rPr>
              <a:t>% der Projektkosten</a:t>
            </a: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)</a:t>
            </a:r>
          </a:p>
          <a:p>
            <a:pPr marL="0" indent="0" defTabSz="357188">
              <a:spcBef>
                <a:spcPts val="0"/>
              </a:spcBef>
              <a:spcAft>
                <a:spcPts val="300"/>
              </a:spcAft>
              <a:buNone/>
            </a:pPr>
            <a:r>
              <a:rPr lang="de-DE" altLang="de-DE" sz="1800" kern="0" dirty="0">
                <a:latin typeface="+mn-lt"/>
                <a:cs typeface="Arial" panose="020B0604020202020204" pitchFamily="34" charset="0"/>
              </a:rPr>
              <a:t>	</a:t>
            </a: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	mind. 10 % der Eigenleistung von Migranten</a:t>
            </a:r>
            <a:endParaRPr lang="de-DE" altLang="de-DE" sz="1800" kern="0" dirty="0">
              <a:latin typeface="+mn-lt"/>
              <a:cs typeface="Arial" panose="020B0604020202020204" pitchFamily="34" charset="0"/>
            </a:endParaRPr>
          </a:p>
          <a:p>
            <a:pPr marL="0" indent="0" defTabSz="355600">
              <a:spcBef>
                <a:spcPts val="0"/>
              </a:spcBef>
              <a:spcAft>
                <a:spcPts val="300"/>
              </a:spcAft>
              <a:buNone/>
            </a:pP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de-DE" altLang="de-DE" sz="1800" kern="0" dirty="0" smtClean="0">
                <a:latin typeface="+mn-lt"/>
                <a:cs typeface="Arial" panose="020B0604020202020204" pitchFamily="34" charset="0"/>
              </a:rPr>
            </a:b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	</a:t>
            </a:r>
            <a:endParaRPr lang="de-DE" altLang="de-DE" sz="1800" b="1" kern="0" dirty="0" smtClean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91292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71" y="1119600"/>
            <a:ext cx="8435975" cy="369332"/>
          </a:xfrm>
        </p:spPr>
        <p:txBody>
          <a:bodyPr/>
          <a:lstStyle/>
          <a:p>
            <a:r>
              <a:rPr lang="de-DE" altLang="de-DE" sz="2400" dirty="0" smtClean="0">
                <a:latin typeface="+mn-lt"/>
              </a:rPr>
              <a:t>Antragstellung</a:t>
            </a:r>
            <a:endParaRPr lang="de-DE" sz="2400" dirty="0">
              <a:latin typeface="+mn-lt"/>
            </a:endParaRPr>
          </a:p>
        </p:txBody>
      </p:sp>
      <p:sp>
        <p:nvSpPr>
          <p:cNvPr id="31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452438" y="6624400"/>
            <a:ext cx="8512175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Wittmund | 15. Juli 2015</a:t>
            </a:r>
            <a:endParaRPr lang="de-DE" altLang="de-D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63372" y="1608504"/>
            <a:ext cx="8266113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  <a:t>Verfahren / Ablauf: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de-DE" altLang="de-DE" sz="1800" b="1" kern="0" dirty="0">
              <a:latin typeface="+mn-lt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de-DE" altLang="de-DE" sz="1800" kern="0" dirty="0" smtClean="0">
                <a:latin typeface="+mn-lt"/>
                <a:cs typeface="Arial" panose="020B0604020202020204" pitchFamily="34" charset="0"/>
              </a:rPr>
            </a:b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	</a:t>
            </a:r>
            <a:endParaRPr lang="de-DE" altLang="de-DE" sz="1800" b="1" kern="0" dirty="0" smtClean="0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18" name="Gruppieren 17"/>
          <p:cNvGrpSpPr/>
          <p:nvPr/>
        </p:nvGrpSpPr>
        <p:grpSpPr>
          <a:xfrm>
            <a:off x="101307" y="2060848"/>
            <a:ext cx="2628781" cy="1656184"/>
            <a:chOff x="107504" y="1844825"/>
            <a:chExt cx="2628781" cy="1656184"/>
          </a:xfrm>
          <a:solidFill>
            <a:srgbClr val="76B729"/>
          </a:solidFill>
        </p:grpSpPr>
        <p:sp>
          <p:nvSpPr>
            <p:cNvPr id="19" name="Eingekerbter Richtungspfeil 18"/>
            <p:cNvSpPr/>
            <p:nvPr/>
          </p:nvSpPr>
          <p:spPr>
            <a:xfrm>
              <a:off x="107504" y="1844825"/>
              <a:ext cx="2628781" cy="1227261"/>
            </a:xfrm>
            <a:prstGeom prst="chevron">
              <a:avLst/>
            </a:prstGeom>
            <a:grpFill/>
            <a:ln w="25400" cap="flat" cmpd="sng" algn="ctr">
              <a:solidFill>
                <a:srgbClr val="F07D00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775465" y="2273748"/>
              <a:ext cx="1708304" cy="1227261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Projektsteckbrief</a:t>
              </a: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2225054" y="2060848"/>
            <a:ext cx="2628781" cy="1651992"/>
            <a:chOff x="107504" y="1844825"/>
            <a:chExt cx="2628781" cy="1651992"/>
          </a:xfrm>
          <a:solidFill>
            <a:srgbClr val="76B729"/>
          </a:solidFill>
        </p:grpSpPr>
        <p:sp>
          <p:nvSpPr>
            <p:cNvPr id="32" name="Eingekerbter Richtungspfeil 31"/>
            <p:cNvSpPr/>
            <p:nvPr/>
          </p:nvSpPr>
          <p:spPr>
            <a:xfrm>
              <a:off x="107504" y="1844825"/>
              <a:ext cx="2628781" cy="1227261"/>
            </a:xfrm>
            <a:prstGeom prst="chevron">
              <a:avLst/>
            </a:prstGeom>
            <a:grpFill/>
            <a:ln w="25400" cap="flat" cmpd="sng" algn="ctr">
              <a:solidFill>
                <a:srgbClr val="F07D00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792070" y="2269556"/>
              <a:ext cx="1708304" cy="12272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Antragsberatung</a:t>
              </a:r>
            </a:p>
          </p:txBody>
        </p:sp>
      </p:grpSp>
      <p:sp>
        <p:nvSpPr>
          <p:cNvPr id="2" name="Rechteck 1"/>
          <p:cNvSpPr/>
          <p:nvPr/>
        </p:nvSpPr>
        <p:spPr>
          <a:xfrm>
            <a:off x="2225055" y="3284984"/>
            <a:ext cx="24283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Hinweise zu </a:t>
            </a:r>
            <a:r>
              <a:rPr lang="de-DE" sz="1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Antragsunterlagen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sz="1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Zielvereinbarung</a:t>
            </a:r>
            <a:endParaRPr lang="de-DE" sz="1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uppieren 37"/>
          <p:cNvGrpSpPr/>
          <p:nvPr/>
        </p:nvGrpSpPr>
        <p:grpSpPr>
          <a:xfrm>
            <a:off x="4349780" y="2060848"/>
            <a:ext cx="2628781" cy="1651992"/>
            <a:chOff x="107504" y="1844825"/>
            <a:chExt cx="2628781" cy="1651992"/>
          </a:xfrm>
          <a:solidFill>
            <a:srgbClr val="76B729"/>
          </a:solidFill>
        </p:grpSpPr>
        <p:sp>
          <p:nvSpPr>
            <p:cNvPr id="39" name="Eingekerbter Richtungspfeil 38"/>
            <p:cNvSpPr/>
            <p:nvPr/>
          </p:nvSpPr>
          <p:spPr>
            <a:xfrm>
              <a:off x="107504" y="1844825"/>
              <a:ext cx="2628781" cy="1227261"/>
            </a:xfrm>
            <a:prstGeom prst="chevron">
              <a:avLst/>
            </a:prstGeom>
            <a:grpFill/>
            <a:ln w="25400" cap="flat" cmpd="sng" algn="ctr">
              <a:solidFill>
                <a:srgbClr val="F07D00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Textfeld 39"/>
            <p:cNvSpPr txBox="1"/>
            <p:nvPr/>
          </p:nvSpPr>
          <p:spPr>
            <a:xfrm>
              <a:off x="792070" y="2269556"/>
              <a:ext cx="1708304" cy="12272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Antragstellung</a:t>
              </a:r>
            </a:p>
          </p:txBody>
        </p:sp>
      </p:grpSp>
      <p:grpSp>
        <p:nvGrpSpPr>
          <p:cNvPr id="42" name="Gruppieren 41"/>
          <p:cNvGrpSpPr/>
          <p:nvPr/>
        </p:nvGrpSpPr>
        <p:grpSpPr>
          <a:xfrm>
            <a:off x="101307" y="4441304"/>
            <a:ext cx="2628781" cy="1651992"/>
            <a:chOff x="107504" y="1844825"/>
            <a:chExt cx="2628781" cy="1651992"/>
          </a:xfrm>
          <a:solidFill>
            <a:srgbClr val="76B729"/>
          </a:solidFill>
        </p:grpSpPr>
        <p:sp>
          <p:nvSpPr>
            <p:cNvPr id="43" name="Eingekerbter Richtungspfeil 42"/>
            <p:cNvSpPr/>
            <p:nvPr/>
          </p:nvSpPr>
          <p:spPr>
            <a:xfrm>
              <a:off x="107504" y="1844825"/>
              <a:ext cx="2628781" cy="1227261"/>
            </a:xfrm>
            <a:prstGeom prst="chevron">
              <a:avLst/>
            </a:prstGeom>
            <a:grpFill/>
            <a:ln w="25400" cap="flat" cmpd="sng" algn="ctr">
              <a:solidFill>
                <a:srgbClr val="F07D00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745461" y="2269556"/>
              <a:ext cx="1800199" cy="12272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Entscheidung</a:t>
              </a:r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2225054" y="4441304"/>
            <a:ext cx="2628781" cy="1651992"/>
            <a:chOff x="107504" y="1844825"/>
            <a:chExt cx="2628781" cy="1651992"/>
          </a:xfrm>
          <a:solidFill>
            <a:srgbClr val="76B729"/>
          </a:solidFill>
        </p:grpSpPr>
        <p:sp>
          <p:nvSpPr>
            <p:cNvPr id="47" name="Eingekerbter Richtungspfeil 46"/>
            <p:cNvSpPr/>
            <p:nvPr/>
          </p:nvSpPr>
          <p:spPr>
            <a:xfrm>
              <a:off x="107504" y="1844825"/>
              <a:ext cx="2628781" cy="1227261"/>
            </a:xfrm>
            <a:prstGeom prst="chevron">
              <a:avLst/>
            </a:prstGeom>
            <a:grpFill/>
            <a:ln w="25400" cap="flat" cmpd="sng" algn="ctr">
              <a:solidFill>
                <a:srgbClr val="F07D00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792069" y="2269556"/>
              <a:ext cx="1800199" cy="12272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Bewilligung</a:t>
              </a:r>
            </a:p>
          </p:txBody>
        </p:sp>
      </p:grpSp>
      <p:grpSp>
        <p:nvGrpSpPr>
          <p:cNvPr id="50" name="Gruppieren 49"/>
          <p:cNvGrpSpPr/>
          <p:nvPr/>
        </p:nvGrpSpPr>
        <p:grpSpPr>
          <a:xfrm>
            <a:off x="4349780" y="4441304"/>
            <a:ext cx="2628781" cy="1651992"/>
            <a:chOff x="107504" y="1844825"/>
            <a:chExt cx="2628781" cy="1651992"/>
          </a:xfrm>
          <a:solidFill>
            <a:srgbClr val="76B729"/>
          </a:solidFill>
        </p:grpSpPr>
        <p:sp>
          <p:nvSpPr>
            <p:cNvPr id="51" name="Eingekerbter Richtungspfeil 50"/>
            <p:cNvSpPr/>
            <p:nvPr/>
          </p:nvSpPr>
          <p:spPr>
            <a:xfrm>
              <a:off x="107504" y="1844825"/>
              <a:ext cx="2628781" cy="1227261"/>
            </a:xfrm>
            <a:prstGeom prst="chevron">
              <a:avLst/>
            </a:prstGeom>
            <a:grpFill/>
            <a:ln w="25400" cap="flat" cmpd="sng" algn="ctr">
              <a:solidFill>
                <a:srgbClr val="F07D00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792069" y="2269556"/>
              <a:ext cx="1800199" cy="12272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Umsetzung</a:t>
              </a:r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6479723" y="2060848"/>
            <a:ext cx="2628781" cy="1651992"/>
            <a:chOff x="107504" y="1844825"/>
            <a:chExt cx="2628781" cy="1651992"/>
          </a:xfrm>
          <a:solidFill>
            <a:srgbClr val="76B729"/>
          </a:solidFill>
        </p:grpSpPr>
        <p:sp>
          <p:nvSpPr>
            <p:cNvPr id="36" name="Eingekerbter Richtungspfeil 35"/>
            <p:cNvSpPr/>
            <p:nvPr/>
          </p:nvSpPr>
          <p:spPr>
            <a:xfrm>
              <a:off x="107504" y="1844825"/>
              <a:ext cx="2628781" cy="1227261"/>
            </a:xfrm>
            <a:prstGeom prst="chevron">
              <a:avLst/>
            </a:prstGeom>
            <a:grpFill/>
            <a:ln w="25400" cap="flat" cmpd="sng" algn="ctr">
              <a:solidFill>
                <a:srgbClr val="F07D00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720061" y="2269556"/>
              <a:ext cx="1800200" cy="12272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Projektbewertung</a:t>
              </a:r>
            </a:p>
          </p:txBody>
        </p:sp>
      </p:grpSp>
      <p:grpSp>
        <p:nvGrpSpPr>
          <p:cNvPr id="41" name="Gruppieren 40"/>
          <p:cNvGrpSpPr/>
          <p:nvPr/>
        </p:nvGrpSpPr>
        <p:grpSpPr>
          <a:xfrm>
            <a:off x="6479723" y="4441304"/>
            <a:ext cx="2628781" cy="1559897"/>
            <a:chOff x="107504" y="1844825"/>
            <a:chExt cx="2628781" cy="1559897"/>
          </a:xfrm>
          <a:solidFill>
            <a:srgbClr val="76B729"/>
          </a:solidFill>
        </p:grpSpPr>
        <p:sp>
          <p:nvSpPr>
            <p:cNvPr id="49" name="Eingekerbter Richtungspfeil 48"/>
            <p:cNvSpPr/>
            <p:nvPr/>
          </p:nvSpPr>
          <p:spPr>
            <a:xfrm>
              <a:off x="107504" y="1844825"/>
              <a:ext cx="2628781" cy="1227261"/>
            </a:xfrm>
            <a:prstGeom prst="chevron">
              <a:avLst/>
            </a:prstGeom>
            <a:grpFill/>
            <a:ln w="25400" cap="flat" cmpd="sng" algn="ctr">
              <a:solidFill>
                <a:srgbClr val="F07D00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792069" y="2177461"/>
              <a:ext cx="1800199" cy="12272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Verwendungs-nachweis</a:t>
              </a:r>
            </a:p>
          </p:txBody>
        </p:sp>
      </p:grpSp>
      <p:sp>
        <p:nvSpPr>
          <p:cNvPr id="54" name="Rechteck 53"/>
          <p:cNvSpPr/>
          <p:nvPr/>
        </p:nvSpPr>
        <p:spPr>
          <a:xfrm>
            <a:off x="6464096" y="3284984"/>
            <a:ext cx="2428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sz="1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Bewertung nach Punktesystem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sz="14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Empfehlung an das Entscheidungsgremium</a:t>
            </a:r>
            <a:endParaRPr lang="de-DE" sz="14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48720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71" y="1119600"/>
            <a:ext cx="8435975" cy="369332"/>
          </a:xfrm>
        </p:spPr>
        <p:txBody>
          <a:bodyPr/>
          <a:lstStyle/>
          <a:p>
            <a:r>
              <a:rPr lang="de-DE" altLang="de-DE" sz="2400" dirty="0" smtClean="0">
                <a:latin typeface="+mn-lt"/>
              </a:rPr>
              <a:t>Antragstellung</a:t>
            </a:r>
            <a:endParaRPr lang="de-DE" sz="2400" dirty="0">
              <a:latin typeface="+mn-lt"/>
            </a:endParaRPr>
          </a:p>
        </p:txBody>
      </p:sp>
      <p:sp>
        <p:nvSpPr>
          <p:cNvPr id="31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452438" y="6624400"/>
            <a:ext cx="8512175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Wittmund | 15. Juli 2015</a:t>
            </a:r>
            <a:endParaRPr lang="de-DE" altLang="de-D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63372" y="1634400"/>
            <a:ext cx="8266113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7B6E4D"/>
              </a:buClr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  <a:t>Termine:</a:t>
            </a:r>
            <a:endParaRPr lang="de-DE" alt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Projektstart: 		01.09.2015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1. Antragsstichtag:	15.09.2015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Entscheidung:		vrs. Mitte Oktober 2015</a:t>
            </a:r>
            <a:br>
              <a:rPr lang="de-DE" altLang="de-DE" sz="1800" kern="0" dirty="0" smtClean="0">
                <a:latin typeface="+mn-lt"/>
                <a:cs typeface="Arial" panose="020B0604020202020204" pitchFamily="34" charset="0"/>
              </a:rPr>
            </a:br>
            <a:endParaRPr lang="de-DE" altLang="de-DE" sz="1800" kern="0" dirty="0" smtClean="0">
              <a:latin typeface="+mn-lt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de-DE" altLang="de-DE" sz="1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Ansprechpartner:</a:t>
            </a:r>
            <a:endParaRPr lang="de-DE" alt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de-DE" altLang="de-DE" sz="1800" kern="0" dirty="0">
                <a:latin typeface="+mn-lt"/>
                <a:cs typeface="Arial" panose="020B0604020202020204" pitchFamily="34" charset="0"/>
              </a:rPr>
              <a:t>Entwicklungsagentur: Wirtschaftsförderkreis Harlingerland e.V.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Frank </a:t>
            </a:r>
            <a:r>
              <a:rPr lang="de-DE" altLang="de-DE" sz="1800" kern="0" dirty="0">
                <a:latin typeface="+mn-lt"/>
                <a:cs typeface="Arial" panose="020B0604020202020204" pitchFamily="34" charset="0"/>
              </a:rPr>
              <a:t>Happe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de-DE" altLang="de-DE" sz="1800" kern="0" dirty="0">
                <a:latin typeface="+mn-lt"/>
                <a:cs typeface="Arial" panose="020B0604020202020204" pitchFamily="34" charset="0"/>
              </a:rPr>
              <a:t>Osterstraße 1 | 26409 Wittmund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de-DE" altLang="de-DE" sz="1800" kern="0" dirty="0">
                <a:latin typeface="+mn-lt"/>
                <a:cs typeface="Arial" panose="020B0604020202020204" pitchFamily="34" charset="0"/>
              </a:rPr>
              <a:t>Tel.: 04462 / 5031 | Fax: 04462 / 6628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de-DE" altLang="de-DE" sz="1800" kern="0" dirty="0" smtClean="0">
                <a:latin typeface="+mn-lt"/>
                <a:cs typeface="Arial" panose="020B0604020202020204" pitchFamily="34" charset="0"/>
              </a:rPr>
              <a:t>f.happe@wirtschaftsfoerderkreis.de </a:t>
            </a:r>
            <a:endParaRPr lang="de-DE" altLang="de-DE" sz="1800" kern="0" dirty="0">
              <a:latin typeface="+mn-lt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</a:br>
            <a: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de-DE" altLang="de-DE" sz="1800" b="1" kern="0" dirty="0" smtClean="0">
                <a:latin typeface="+mn-lt"/>
                <a:cs typeface="Arial" panose="020B0604020202020204" pitchFamily="34" charset="0"/>
              </a:rPr>
            </a:br>
            <a:endParaRPr lang="de-DE" altLang="de-DE" sz="1800" b="1" kern="0" dirty="0" smtClean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031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54013" y="3213557"/>
            <a:ext cx="8435975" cy="430887"/>
          </a:xfrm>
        </p:spPr>
        <p:txBody>
          <a:bodyPr/>
          <a:lstStyle/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www.landkreis-wittmund.de/landaufschwung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452438" y="6624400"/>
            <a:ext cx="8512175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Wittmund | 15. Juli 2015</a:t>
            </a:r>
            <a:endParaRPr lang="de-DE" altLang="de-D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76403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3372" y="1119600"/>
            <a:ext cx="8435975" cy="369332"/>
          </a:xfrm>
        </p:spPr>
        <p:txBody>
          <a:bodyPr/>
          <a:lstStyle/>
          <a:p>
            <a:r>
              <a:rPr lang="de-DE" altLang="de-DE" sz="2400" dirty="0" smtClean="0">
                <a:latin typeface="+mn-lt"/>
              </a:rPr>
              <a:t>Worum geht es?</a:t>
            </a:r>
            <a:endParaRPr lang="de-DE" sz="2400" dirty="0">
              <a:latin typeface="+mn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372" y="1634400"/>
            <a:ext cx="8266113" cy="3608680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de-DE" b="1" dirty="0" smtClean="0">
                <a:latin typeface="+mn-lt"/>
                <a:cs typeface="Arial" panose="020B0604020202020204" pitchFamily="34" charset="0"/>
              </a:rPr>
              <a:t>Zielsetzung Bund:</a:t>
            </a:r>
          </a:p>
          <a:p>
            <a:pPr>
              <a:spcBef>
                <a:spcPts val="1200"/>
              </a:spcBef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dirty="0" smtClean="0">
                <a:latin typeface="+mn-lt"/>
                <a:cs typeface="Arial" panose="020B0604020202020204" pitchFamily="34" charset="0"/>
              </a:rPr>
              <a:t>Erprobung </a:t>
            </a:r>
            <a:r>
              <a:rPr lang="de-DE" b="1" dirty="0" smtClean="0">
                <a:latin typeface="+mn-lt"/>
                <a:cs typeface="Arial" panose="020B0604020202020204" pitchFamily="34" charset="0"/>
              </a:rPr>
              <a:t>neuer Wege </a:t>
            </a:r>
            <a:r>
              <a:rPr lang="de-DE" dirty="0" smtClean="0">
                <a:latin typeface="+mn-lt"/>
                <a:cs typeface="Arial" panose="020B0604020202020204" pitchFamily="34" charset="0"/>
              </a:rPr>
              <a:t>in der integrierten ländlichen Entwicklung</a:t>
            </a:r>
            <a:endParaRPr lang="de-DE" i="1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dirty="0" smtClean="0">
                <a:latin typeface="+mn-lt"/>
                <a:cs typeface="Arial" panose="020B0604020202020204" pitchFamily="34" charset="0"/>
              </a:rPr>
              <a:t>Unterstützung ländlicher Regionen bei der</a:t>
            </a:r>
          </a:p>
          <a:p>
            <a:pPr lvl="1">
              <a:spcBef>
                <a:spcPts val="3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dirty="0" smtClean="0">
                <a:latin typeface="+mn-lt"/>
                <a:cs typeface="Arial" panose="020B0604020202020204" pitchFamily="34" charset="0"/>
              </a:rPr>
              <a:t>Förderung </a:t>
            </a:r>
            <a:r>
              <a:rPr lang="de-DE" b="1" dirty="0" smtClean="0">
                <a:latin typeface="+mn-lt"/>
                <a:cs typeface="Arial" panose="020B0604020202020204" pitchFamily="34" charset="0"/>
              </a:rPr>
              <a:t>regionaler Wertschöpfung</a:t>
            </a:r>
          </a:p>
          <a:p>
            <a:pPr lvl="1">
              <a:spcBef>
                <a:spcPts val="3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dirty="0" smtClean="0">
                <a:latin typeface="+mn-lt"/>
                <a:cs typeface="Arial" panose="020B0604020202020204" pitchFamily="34" charset="0"/>
              </a:rPr>
              <a:t>Sicherung/Schaffung von </a:t>
            </a:r>
            <a:r>
              <a:rPr lang="de-DE" b="1" dirty="0" smtClean="0">
                <a:latin typeface="+mn-lt"/>
                <a:cs typeface="Arial" panose="020B0604020202020204" pitchFamily="34" charset="0"/>
              </a:rPr>
              <a:t>Arbeitsplätzen</a:t>
            </a:r>
          </a:p>
          <a:p>
            <a:pPr lvl="1">
              <a:spcBef>
                <a:spcPts val="3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dirty="0" smtClean="0">
                <a:latin typeface="+mn-lt"/>
                <a:cs typeface="Arial" panose="020B0604020202020204" pitchFamily="34" charset="0"/>
              </a:rPr>
              <a:t>Bewältigung des </a:t>
            </a:r>
            <a:r>
              <a:rPr lang="de-DE" b="1" dirty="0" smtClean="0">
                <a:latin typeface="+mn-lt"/>
                <a:cs typeface="Arial" panose="020B0604020202020204" pitchFamily="34" charset="0"/>
              </a:rPr>
              <a:t>demografischen Wandels</a:t>
            </a:r>
          </a:p>
          <a:p>
            <a:pPr lvl="1">
              <a:spcBef>
                <a:spcPts val="3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endParaRPr lang="de-DE" sz="1400" i="1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dirty="0" smtClean="0">
                <a:latin typeface="+mn-lt"/>
                <a:cs typeface="Arial" panose="020B0604020202020204" pitchFamily="34" charset="0"/>
              </a:rPr>
              <a:t>Mobilisierung </a:t>
            </a:r>
            <a:r>
              <a:rPr lang="de-DE" b="1" dirty="0" smtClean="0">
                <a:latin typeface="+mn-lt"/>
                <a:cs typeface="Arial" panose="020B0604020202020204" pitchFamily="34" charset="0"/>
              </a:rPr>
              <a:t>unternehmerischer Menschen </a:t>
            </a:r>
            <a:r>
              <a:rPr lang="de-DE" dirty="0" smtClean="0">
                <a:latin typeface="+mn-lt"/>
                <a:cs typeface="Arial" panose="020B0604020202020204" pitchFamily="34" charset="0"/>
              </a:rPr>
              <a:t>und Schaffung von Freiräumen für die </a:t>
            </a:r>
            <a:r>
              <a:rPr lang="de-DE" b="1" dirty="0" smtClean="0">
                <a:latin typeface="+mn-lt"/>
                <a:cs typeface="Arial" panose="020B0604020202020204" pitchFamily="34" charset="0"/>
              </a:rPr>
              <a:t>Umsetzung kreativer Ideen</a:t>
            </a:r>
            <a:endParaRPr lang="de-DE" b="1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300"/>
              </a:spcAft>
            </a:pPr>
            <a:endParaRPr lang="de-DE" altLang="de-DE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452438" y="6624400"/>
            <a:ext cx="8512175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Wittmund | 15. Juli 2015</a:t>
            </a:r>
            <a:endParaRPr lang="de-DE" altLang="de-D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539413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372" y="1634400"/>
            <a:ext cx="8266113" cy="2885405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de-DE" b="1" dirty="0" smtClean="0">
                <a:latin typeface="+mn-lt"/>
                <a:cs typeface="Arial" panose="020B0604020202020204" pitchFamily="34" charset="0"/>
              </a:rPr>
              <a:t>Zielsetzung Landkreis: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dirty="0" smtClean="0">
              <a:latin typeface="+mn-lt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de-DE" dirty="0" smtClean="0">
                <a:latin typeface="+mn-lt"/>
                <a:cs typeface="Arial" panose="020B0604020202020204" pitchFamily="34" charset="0"/>
              </a:rPr>
              <a:t>…im Schwerpunktthema </a:t>
            </a:r>
            <a:r>
              <a:rPr lang="de-DE" b="1" dirty="0" smtClean="0">
                <a:latin typeface="+mn-lt"/>
                <a:cs typeface="Arial" panose="020B0604020202020204" pitchFamily="34" charset="0"/>
              </a:rPr>
              <a:t>„Soziale Dorfentwicklung“ </a:t>
            </a:r>
            <a:r>
              <a:rPr lang="de-DE" dirty="0" smtClean="0">
                <a:latin typeface="+mn-lt"/>
                <a:cs typeface="Arial" panose="020B0604020202020204" pitchFamily="34" charset="0"/>
              </a:rPr>
              <a:t>(Daseinsvorsorge)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de-DE" altLang="de-DE" dirty="0" smtClean="0">
                <a:latin typeface="+mn-lt"/>
                <a:cs typeface="Arial" panose="020B0604020202020204" pitchFamily="34" charset="0"/>
              </a:rPr>
              <a:t>Steigerung </a:t>
            </a:r>
            <a:r>
              <a:rPr lang="de-DE" altLang="de-DE" dirty="0">
                <a:latin typeface="+mn-lt"/>
                <a:cs typeface="Arial" panose="020B0604020202020204" pitchFamily="34" charset="0"/>
              </a:rPr>
              <a:t>der </a:t>
            </a:r>
            <a:r>
              <a:rPr lang="de-DE" altLang="de-DE" b="1" dirty="0">
                <a:latin typeface="+mn-lt"/>
                <a:cs typeface="Arial" panose="020B0604020202020204" pitchFamily="34" charset="0"/>
              </a:rPr>
              <a:t>Attraktivität</a:t>
            </a:r>
            <a:r>
              <a:rPr lang="de-DE" altLang="de-DE" dirty="0">
                <a:latin typeface="+mn-lt"/>
                <a:cs typeface="Arial" panose="020B0604020202020204" pitchFamily="34" charset="0"/>
              </a:rPr>
              <a:t> und der </a:t>
            </a:r>
            <a:r>
              <a:rPr lang="de-DE" altLang="de-DE" b="1" dirty="0">
                <a:latin typeface="+mn-lt"/>
                <a:cs typeface="Arial" panose="020B0604020202020204" pitchFamily="34" charset="0"/>
              </a:rPr>
              <a:t>Lebensqualität</a:t>
            </a:r>
            <a:r>
              <a:rPr lang="de-DE" altLang="de-DE" dirty="0">
                <a:latin typeface="+mn-lt"/>
                <a:cs typeface="Arial" panose="020B0604020202020204" pitchFamily="34" charset="0"/>
              </a:rPr>
              <a:t> in den Ortschaften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de-DE" altLang="de-DE" dirty="0" smtClean="0">
                <a:latin typeface="+mn-lt"/>
                <a:cs typeface="Arial" panose="020B0604020202020204" pitchFamily="34" charset="0"/>
              </a:rPr>
              <a:t>Stärkung </a:t>
            </a:r>
            <a:r>
              <a:rPr lang="de-DE" altLang="de-DE" dirty="0">
                <a:latin typeface="+mn-lt"/>
                <a:cs typeface="Arial" panose="020B0604020202020204" pitchFamily="34" charset="0"/>
              </a:rPr>
              <a:t>des </a:t>
            </a:r>
            <a:r>
              <a:rPr lang="de-DE" altLang="de-DE" b="1" dirty="0">
                <a:latin typeface="+mn-lt"/>
                <a:cs typeface="Arial" panose="020B0604020202020204" pitchFamily="34" charset="0"/>
              </a:rPr>
              <a:t>sozialen Engagements </a:t>
            </a:r>
            <a:r>
              <a:rPr lang="de-DE" altLang="de-DE" dirty="0">
                <a:latin typeface="+mn-lt"/>
                <a:cs typeface="Arial" panose="020B0604020202020204" pitchFamily="34" charset="0"/>
              </a:rPr>
              <a:t>und des </a:t>
            </a:r>
            <a:r>
              <a:rPr lang="de-DE" altLang="de-DE" b="1" dirty="0">
                <a:latin typeface="+mn-lt"/>
                <a:cs typeface="Arial" panose="020B0604020202020204" pitchFamily="34" charset="0"/>
              </a:rPr>
              <a:t>Miteinanders</a:t>
            </a:r>
            <a:r>
              <a:rPr lang="de-DE" altLang="de-DE" dirty="0">
                <a:latin typeface="+mn-lt"/>
                <a:cs typeface="Arial" panose="020B0604020202020204" pitchFamily="34" charset="0"/>
              </a:rPr>
              <a:t> unter besonderer </a:t>
            </a:r>
            <a:r>
              <a:rPr lang="de-DE" altLang="de-DE" dirty="0" smtClean="0">
                <a:latin typeface="+mn-lt"/>
                <a:cs typeface="Arial" panose="020B0604020202020204" pitchFamily="34" charset="0"/>
              </a:rPr>
              <a:t>Berücksichtigung </a:t>
            </a:r>
            <a:r>
              <a:rPr lang="de-DE" altLang="de-DE" dirty="0">
                <a:latin typeface="+mn-lt"/>
                <a:cs typeface="Arial" panose="020B0604020202020204" pitchFamily="34" charset="0"/>
              </a:rPr>
              <a:t>von </a:t>
            </a:r>
            <a:r>
              <a:rPr lang="de-DE" altLang="de-DE" b="1" dirty="0">
                <a:latin typeface="+mn-lt"/>
                <a:cs typeface="Arial" panose="020B0604020202020204" pitchFamily="34" charset="0"/>
              </a:rPr>
              <a:t>Migranten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de-DE" altLang="de-DE" dirty="0" smtClean="0">
                <a:latin typeface="+mn-lt"/>
                <a:cs typeface="Arial" panose="020B0604020202020204" pitchFamily="34" charset="0"/>
              </a:rPr>
              <a:t>Verbesserung </a:t>
            </a:r>
            <a:r>
              <a:rPr lang="de-DE" altLang="de-DE" dirty="0">
                <a:latin typeface="+mn-lt"/>
                <a:cs typeface="Arial" panose="020B0604020202020204" pitchFamily="34" charset="0"/>
              </a:rPr>
              <a:t>der </a:t>
            </a:r>
            <a:r>
              <a:rPr lang="de-DE" altLang="de-DE" b="1" dirty="0">
                <a:latin typeface="+mn-lt"/>
                <a:cs typeface="Arial" panose="020B0604020202020204" pitchFamily="34" charset="0"/>
              </a:rPr>
              <a:t>Grundversorgung</a:t>
            </a:r>
            <a:r>
              <a:rPr lang="de-DE" altLang="de-DE" dirty="0">
                <a:latin typeface="+mn-lt"/>
                <a:cs typeface="Arial" panose="020B0604020202020204" pitchFamily="34" charset="0"/>
              </a:rPr>
              <a:t> in den Ortschaften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de-DE" altLang="de-DE" dirty="0" smtClean="0">
                <a:latin typeface="+mn-lt"/>
                <a:cs typeface="Arial" panose="020B0604020202020204" pitchFamily="34" charset="0"/>
              </a:rPr>
              <a:t>Förderung </a:t>
            </a:r>
            <a:r>
              <a:rPr lang="de-DE" altLang="de-DE" dirty="0">
                <a:latin typeface="+mn-lt"/>
                <a:cs typeface="Arial" panose="020B0604020202020204" pitchFamily="34" charset="0"/>
              </a:rPr>
              <a:t>der gesellschaftlichen Teilhabe durch </a:t>
            </a:r>
            <a:r>
              <a:rPr lang="de-DE" altLang="de-DE" b="1" dirty="0">
                <a:latin typeface="+mn-lt"/>
                <a:cs typeface="Arial" panose="020B0604020202020204" pitchFamily="34" charset="0"/>
              </a:rPr>
              <a:t>neue Mobilitätsangebote</a:t>
            </a:r>
          </a:p>
        </p:txBody>
      </p:sp>
      <p:sp>
        <p:nvSpPr>
          <p:cNvPr id="31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452438" y="6624400"/>
            <a:ext cx="8512175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Wittmund | 15. Juli 2015</a:t>
            </a:r>
            <a:endParaRPr lang="de-DE" altLang="de-D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63372" y="1119600"/>
            <a:ext cx="8435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6E4D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6E4D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6E4D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6E4D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6E4D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6E4D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6E4D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6E4D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2400" kern="0" dirty="0" smtClean="0">
                <a:latin typeface="+mn-lt"/>
              </a:rPr>
              <a:t>Worum geht es?</a:t>
            </a:r>
            <a:endParaRPr lang="de-DE" sz="24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995812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372" y="1634400"/>
            <a:ext cx="8673124" cy="3439403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de-DE" b="1" dirty="0" smtClean="0">
                <a:latin typeface="+mn-lt"/>
                <a:cs typeface="Arial" panose="020B0604020202020204" pitchFamily="34" charset="0"/>
              </a:rPr>
              <a:t>Zielsetzung Landkreis: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dirty="0" smtClean="0">
              <a:latin typeface="+mn-lt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de-DE" dirty="0" smtClean="0">
                <a:latin typeface="+mn-lt"/>
                <a:cs typeface="Arial" panose="020B0604020202020204" pitchFamily="34" charset="0"/>
              </a:rPr>
              <a:t>…im Schwerpunktthema </a:t>
            </a:r>
            <a:r>
              <a:rPr lang="de-DE" b="1" dirty="0" smtClean="0">
                <a:latin typeface="+mn-lt"/>
                <a:cs typeface="Arial" panose="020B0604020202020204" pitchFamily="34" charset="0"/>
              </a:rPr>
              <a:t>„Neue unternehmerische Initiative“ </a:t>
            </a:r>
            <a:r>
              <a:rPr lang="de-DE" dirty="0" smtClean="0">
                <a:latin typeface="+mn-lt"/>
                <a:cs typeface="Arial" panose="020B0604020202020204" pitchFamily="34" charset="0"/>
              </a:rPr>
              <a:t>(regionale Wertschöpfung)</a:t>
            </a:r>
          </a:p>
          <a:p>
            <a:pPr lvl="0" eaLnBrk="1" hangingPunct="1">
              <a:spcBef>
                <a:spcPts val="6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de-DE" dirty="0">
                <a:latin typeface="+mn-lt"/>
                <a:cs typeface="Arial" panose="020B0604020202020204" pitchFamily="34" charset="0"/>
              </a:rPr>
              <a:t>Spezifische </a:t>
            </a:r>
            <a:r>
              <a:rPr lang="de-DE" b="1" dirty="0">
                <a:latin typeface="+mn-lt"/>
                <a:cs typeface="Arial" panose="020B0604020202020204" pitchFamily="34" charset="0"/>
              </a:rPr>
              <a:t>Kompetenzen</a:t>
            </a:r>
            <a:r>
              <a:rPr lang="de-DE" dirty="0">
                <a:latin typeface="+mn-lt"/>
                <a:cs typeface="Arial" panose="020B0604020202020204" pitchFamily="34" charset="0"/>
              </a:rPr>
              <a:t> und </a:t>
            </a:r>
            <a:r>
              <a:rPr lang="de-DE" b="1" dirty="0">
                <a:latin typeface="+mn-lt"/>
                <a:cs typeface="Arial" panose="020B0604020202020204" pitchFamily="34" charset="0"/>
              </a:rPr>
              <a:t>Bedarfe</a:t>
            </a:r>
            <a:r>
              <a:rPr lang="de-DE" dirty="0">
                <a:latin typeface="+mn-lt"/>
                <a:cs typeface="Arial" panose="020B0604020202020204" pitchFamily="34" charset="0"/>
              </a:rPr>
              <a:t> von </a:t>
            </a:r>
            <a:r>
              <a:rPr lang="de-DE" b="1" dirty="0">
                <a:latin typeface="+mn-lt"/>
                <a:cs typeface="Arial" panose="020B0604020202020204" pitchFamily="34" charset="0"/>
              </a:rPr>
              <a:t>Migranten</a:t>
            </a:r>
            <a:r>
              <a:rPr lang="de-DE" dirty="0">
                <a:latin typeface="+mn-lt"/>
                <a:cs typeface="Arial" panose="020B0604020202020204" pitchFamily="34" charset="0"/>
              </a:rPr>
              <a:t> als Basis neuer unternehmerischer Aktivität nutzen</a:t>
            </a:r>
          </a:p>
          <a:p>
            <a:pPr lvl="0" eaLnBrk="1" hangingPunct="1">
              <a:spcBef>
                <a:spcPts val="6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de-DE" dirty="0">
                <a:latin typeface="+mn-lt"/>
                <a:cs typeface="Arial" panose="020B0604020202020204" pitchFamily="34" charset="0"/>
              </a:rPr>
              <a:t>Nutzung der </a:t>
            </a:r>
            <a:r>
              <a:rPr lang="de-DE" b="1" dirty="0">
                <a:latin typeface="+mn-lt"/>
                <a:cs typeface="Arial" panose="020B0604020202020204" pitchFamily="34" charset="0"/>
              </a:rPr>
              <a:t>Kompetenzen</a:t>
            </a:r>
            <a:r>
              <a:rPr lang="de-DE" dirty="0">
                <a:latin typeface="+mn-lt"/>
                <a:cs typeface="Arial" panose="020B0604020202020204" pitchFamily="34" charset="0"/>
              </a:rPr>
              <a:t> und </a:t>
            </a:r>
            <a:r>
              <a:rPr lang="de-DE" b="1" dirty="0">
                <a:latin typeface="+mn-lt"/>
                <a:cs typeface="Arial" panose="020B0604020202020204" pitchFamily="34" charset="0"/>
              </a:rPr>
              <a:t>Talente</a:t>
            </a:r>
            <a:r>
              <a:rPr lang="de-DE" dirty="0">
                <a:latin typeface="+mn-lt"/>
                <a:cs typeface="Arial" panose="020B0604020202020204" pitchFamily="34" charset="0"/>
              </a:rPr>
              <a:t> der </a:t>
            </a:r>
            <a:r>
              <a:rPr lang="de-DE" b="1" dirty="0">
                <a:latin typeface="+mn-lt"/>
                <a:cs typeface="Arial" panose="020B0604020202020204" pitchFamily="34" charset="0"/>
              </a:rPr>
              <a:t>Migranten</a:t>
            </a:r>
            <a:r>
              <a:rPr lang="de-DE" dirty="0">
                <a:latin typeface="+mn-lt"/>
                <a:cs typeface="Arial" panose="020B0604020202020204" pitchFamily="34" charset="0"/>
              </a:rPr>
              <a:t> erleichtern/ermöglichen</a:t>
            </a:r>
          </a:p>
          <a:p>
            <a:pPr lvl="0" eaLnBrk="1" hangingPunct="1">
              <a:spcBef>
                <a:spcPts val="6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de-DE" dirty="0">
                <a:latin typeface="+mn-lt"/>
                <a:cs typeface="Arial" panose="020B0604020202020204" pitchFamily="34" charset="0"/>
              </a:rPr>
              <a:t>Voraussetzungen für eine </a:t>
            </a:r>
            <a:r>
              <a:rPr lang="de-DE" b="1" dirty="0">
                <a:latin typeface="+mn-lt"/>
                <a:cs typeface="Arial" panose="020B0604020202020204" pitchFamily="34" charset="0"/>
              </a:rPr>
              <a:t>erfolgreiche Marktteilnahme </a:t>
            </a:r>
            <a:r>
              <a:rPr lang="de-DE" dirty="0">
                <a:latin typeface="+mn-lt"/>
                <a:cs typeface="Arial" panose="020B0604020202020204" pitchFamily="34" charset="0"/>
              </a:rPr>
              <a:t>schaffen</a:t>
            </a:r>
          </a:p>
          <a:p>
            <a:pPr lvl="0" eaLnBrk="1" hangingPunct="1">
              <a:spcBef>
                <a:spcPts val="6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de-DE" b="1" dirty="0" smtClean="0">
                <a:latin typeface="+mn-lt"/>
                <a:cs typeface="Arial" panose="020B0604020202020204" pitchFamily="34" charset="0"/>
              </a:rPr>
              <a:t>Rechtliche </a:t>
            </a:r>
            <a:r>
              <a:rPr lang="de-DE" b="1" dirty="0">
                <a:latin typeface="+mn-lt"/>
                <a:cs typeface="Arial" panose="020B0604020202020204" pitchFamily="34" charset="0"/>
              </a:rPr>
              <a:t>und </a:t>
            </a:r>
            <a:r>
              <a:rPr lang="de-DE" b="1" dirty="0" smtClean="0">
                <a:latin typeface="+mn-lt"/>
                <a:cs typeface="Arial" panose="020B0604020202020204" pitchFamily="34" charset="0"/>
              </a:rPr>
              <a:t>finanzielle </a:t>
            </a:r>
            <a:r>
              <a:rPr lang="de-DE" b="1" dirty="0">
                <a:latin typeface="+mn-lt"/>
                <a:cs typeface="Arial" panose="020B0604020202020204" pitchFamily="34" charset="0"/>
              </a:rPr>
              <a:t>Unterstützung </a:t>
            </a:r>
            <a:r>
              <a:rPr lang="de-DE" dirty="0">
                <a:latin typeface="+mn-lt"/>
                <a:cs typeface="Arial" panose="020B0604020202020204" pitchFamily="34" charset="0"/>
              </a:rPr>
              <a:t>für das Engagement von und für </a:t>
            </a:r>
            <a:r>
              <a:rPr lang="de-DE" b="1" dirty="0">
                <a:latin typeface="+mn-lt"/>
                <a:cs typeface="Arial" panose="020B0604020202020204" pitchFamily="34" charset="0"/>
              </a:rPr>
              <a:t>Migranten</a:t>
            </a:r>
            <a:r>
              <a:rPr lang="de-DE" dirty="0">
                <a:latin typeface="+mn-lt"/>
                <a:cs typeface="Arial" panose="020B0604020202020204" pitchFamily="34" charset="0"/>
              </a:rPr>
              <a:t> entwickeln</a:t>
            </a:r>
          </a:p>
        </p:txBody>
      </p:sp>
      <p:sp>
        <p:nvSpPr>
          <p:cNvPr id="31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452438" y="6624400"/>
            <a:ext cx="8512175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Wittmund | 15. Juli 2015</a:t>
            </a:r>
            <a:endParaRPr lang="de-DE" altLang="de-D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63372" y="1119600"/>
            <a:ext cx="8435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6E4D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6E4D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6E4D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6E4D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6E4D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6E4D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6E4D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7B6E4D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altLang="de-DE" sz="2400" kern="0" dirty="0" smtClean="0">
                <a:latin typeface="+mn-lt"/>
              </a:rPr>
              <a:t>Worum geht es?</a:t>
            </a:r>
            <a:endParaRPr lang="de-DE" sz="24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79857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71" y="1119600"/>
            <a:ext cx="8435975" cy="369332"/>
          </a:xfrm>
        </p:spPr>
        <p:txBody>
          <a:bodyPr/>
          <a:lstStyle/>
          <a:p>
            <a:r>
              <a:rPr lang="de-DE" altLang="de-DE" sz="2400" dirty="0" smtClean="0">
                <a:latin typeface="+mn-lt"/>
              </a:rPr>
              <a:t>Wozu haben wir uns verpflichtet?</a:t>
            </a:r>
            <a:endParaRPr lang="de-DE" sz="2400" dirty="0">
              <a:latin typeface="+mn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372" y="1634400"/>
            <a:ext cx="8266113" cy="4401205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de-DE" b="1" dirty="0" smtClean="0">
                <a:latin typeface="+mn-lt"/>
                <a:cs typeface="Arial" panose="020B0604020202020204" pitchFamily="34" charset="0"/>
              </a:rPr>
              <a:t>Operative Ziele </a:t>
            </a:r>
            <a:r>
              <a:rPr lang="de-DE" dirty="0" smtClean="0">
                <a:latin typeface="+mn-lt"/>
                <a:cs typeface="Arial" panose="020B0604020202020204" pitchFamily="34" charset="0"/>
              </a:rPr>
              <a:t>im Schwerpunktthema </a:t>
            </a:r>
            <a:r>
              <a:rPr lang="de-DE" b="1" dirty="0" smtClean="0">
                <a:latin typeface="+mn-lt"/>
                <a:cs typeface="Arial" panose="020B0604020202020204" pitchFamily="34" charset="0"/>
              </a:rPr>
              <a:t>„Soziale Dorfentwicklung“: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dirty="0" smtClean="0">
                <a:latin typeface="+mn-lt"/>
                <a:cs typeface="Arial" panose="020B0604020202020204" pitchFamily="34" charset="0"/>
              </a:rPr>
              <a:t>Neue Angebote </a:t>
            </a:r>
            <a:r>
              <a:rPr lang="de-DE" dirty="0">
                <a:latin typeface="+mn-lt"/>
                <a:cs typeface="Arial" panose="020B0604020202020204" pitchFamily="34" charset="0"/>
              </a:rPr>
              <a:t>der </a:t>
            </a:r>
            <a:r>
              <a:rPr lang="de-DE" dirty="0" smtClean="0">
                <a:latin typeface="+mn-lt"/>
                <a:cs typeface="Arial" panose="020B0604020202020204" pitchFamily="34" charset="0"/>
              </a:rPr>
              <a:t>Grundversorgung:			8 Angebote</a:t>
            </a:r>
            <a:endParaRPr lang="de-DE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dirty="0" smtClean="0">
                <a:latin typeface="+mn-lt"/>
                <a:cs typeface="Arial" panose="020B0604020202020204" pitchFamily="34" charset="0"/>
              </a:rPr>
              <a:t>Teilnehmende </a:t>
            </a:r>
            <a:r>
              <a:rPr lang="de-DE" dirty="0">
                <a:latin typeface="+mn-lt"/>
                <a:cs typeface="Arial" panose="020B0604020202020204" pitchFamily="34" charset="0"/>
              </a:rPr>
              <a:t>Einwohner an interkulturellen Trainings:	</a:t>
            </a:r>
            <a:r>
              <a:rPr lang="de-DE" dirty="0" smtClean="0">
                <a:latin typeface="+mn-lt"/>
                <a:cs typeface="Arial" panose="020B0604020202020204" pitchFamily="34" charset="0"/>
              </a:rPr>
              <a:t>200 </a:t>
            </a:r>
            <a:r>
              <a:rPr lang="de-DE" dirty="0">
                <a:latin typeface="+mn-lt"/>
                <a:cs typeface="Arial" panose="020B0604020202020204" pitchFamily="34" charset="0"/>
              </a:rPr>
              <a:t>Personen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dirty="0" smtClean="0">
                <a:latin typeface="+mn-lt"/>
                <a:cs typeface="Arial" panose="020B0604020202020204" pitchFamily="34" charset="0"/>
              </a:rPr>
              <a:t>Teilnehmende </a:t>
            </a:r>
            <a:r>
              <a:rPr lang="de-DE" dirty="0">
                <a:latin typeface="+mn-lt"/>
                <a:cs typeface="Arial" panose="020B0604020202020204" pitchFamily="34" charset="0"/>
              </a:rPr>
              <a:t>Orte an „Modelldorf-Initiative</a:t>
            </a:r>
            <a:r>
              <a:rPr lang="de-DE" dirty="0" smtClean="0">
                <a:latin typeface="+mn-lt"/>
                <a:cs typeface="Arial" panose="020B0604020202020204" pitchFamily="34" charset="0"/>
              </a:rPr>
              <a:t>“:		6 Modelldörfer</a:t>
            </a:r>
            <a:endParaRPr lang="de-DE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dirty="0" smtClean="0">
                <a:latin typeface="+mn-lt"/>
                <a:cs typeface="Arial" panose="020B0604020202020204" pitchFamily="34" charset="0"/>
              </a:rPr>
              <a:t>Beteiligte </a:t>
            </a:r>
            <a:r>
              <a:rPr lang="de-DE" dirty="0">
                <a:latin typeface="+mn-lt"/>
                <a:cs typeface="Arial" panose="020B0604020202020204" pitchFamily="34" charset="0"/>
              </a:rPr>
              <a:t>Personen an der „Modelldorf-Initiative</a:t>
            </a:r>
            <a:r>
              <a:rPr lang="de-DE" dirty="0" smtClean="0">
                <a:latin typeface="+mn-lt"/>
                <a:cs typeface="Arial" panose="020B0604020202020204" pitchFamily="34" charset="0"/>
              </a:rPr>
              <a:t>“:		300 </a:t>
            </a:r>
            <a:r>
              <a:rPr lang="de-DE" dirty="0">
                <a:latin typeface="+mn-lt"/>
                <a:cs typeface="Arial" panose="020B0604020202020204" pitchFamily="34" charset="0"/>
              </a:rPr>
              <a:t>Personen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dirty="0" smtClean="0">
                <a:latin typeface="+mn-lt"/>
                <a:cs typeface="Arial" panose="020B0604020202020204" pitchFamily="34" charset="0"/>
              </a:rPr>
              <a:t>Hergerichtete Multifunktionsräume:			6 </a:t>
            </a:r>
            <a:r>
              <a:rPr lang="de-DE" dirty="0">
                <a:latin typeface="+mn-lt"/>
                <a:cs typeface="Arial" panose="020B0604020202020204" pitchFamily="34" charset="0"/>
              </a:rPr>
              <a:t>Räume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dirty="0" smtClean="0">
                <a:latin typeface="+mn-lt"/>
                <a:cs typeface="Arial" panose="020B0604020202020204" pitchFamily="34" charset="0"/>
              </a:rPr>
              <a:t>Öffnungstage </a:t>
            </a:r>
            <a:r>
              <a:rPr lang="de-DE" dirty="0">
                <a:latin typeface="+mn-lt"/>
                <a:cs typeface="Arial" panose="020B0604020202020204" pitchFamily="34" charset="0"/>
              </a:rPr>
              <a:t>neuer </a:t>
            </a:r>
            <a:r>
              <a:rPr lang="de-DE" dirty="0" smtClean="0">
                <a:latin typeface="+mn-lt"/>
                <a:cs typeface="Arial" panose="020B0604020202020204" pitchFamily="34" charset="0"/>
              </a:rPr>
              <a:t>Multifunktionsräume:		je </a:t>
            </a:r>
            <a:r>
              <a:rPr lang="de-DE" dirty="0">
                <a:latin typeface="+mn-lt"/>
                <a:cs typeface="Arial" panose="020B0604020202020204" pitchFamily="34" charset="0"/>
              </a:rPr>
              <a:t>mind. </a:t>
            </a:r>
            <a:r>
              <a:rPr lang="de-DE" dirty="0" smtClean="0">
                <a:latin typeface="+mn-lt"/>
                <a:cs typeface="Arial" panose="020B0604020202020204" pitchFamily="34" charset="0"/>
              </a:rPr>
              <a:t>40 Tage/Jahr</a:t>
            </a:r>
            <a:endParaRPr lang="de-DE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dirty="0" smtClean="0">
                <a:latin typeface="+mn-lt"/>
                <a:cs typeface="Arial" panose="020B0604020202020204" pitchFamily="34" charset="0"/>
              </a:rPr>
              <a:t>Neue </a:t>
            </a:r>
            <a:r>
              <a:rPr lang="de-DE" dirty="0">
                <a:latin typeface="+mn-lt"/>
                <a:cs typeface="Arial" panose="020B0604020202020204" pitchFamily="34" charset="0"/>
              </a:rPr>
              <a:t>Mobilitätsangebote zu nächst. Grund-/</a:t>
            </a:r>
            <a:r>
              <a:rPr lang="de-DE" dirty="0" smtClean="0">
                <a:latin typeface="+mn-lt"/>
                <a:cs typeface="Arial" panose="020B0604020202020204" pitchFamily="34" charset="0"/>
              </a:rPr>
              <a:t>Mittelzentrum:</a:t>
            </a:r>
            <a:r>
              <a:rPr lang="de-DE" dirty="0">
                <a:latin typeface="+mn-lt"/>
                <a:cs typeface="Arial" panose="020B0604020202020204" pitchFamily="34" charset="0"/>
              </a:rPr>
              <a:t>	</a:t>
            </a:r>
            <a:r>
              <a:rPr lang="de-DE" dirty="0" smtClean="0">
                <a:latin typeface="+mn-lt"/>
                <a:cs typeface="Arial" panose="020B0604020202020204" pitchFamily="34" charset="0"/>
              </a:rPr>
              <a:t>6 </a:t>
            </a:r>
            <a:r>
              <a:rPr lang="de-DE" dirty="0">
                <a:latin typeface="+mn-lt"/>
                <a:cs typeface="Arial" panose="020B0604020202020204" pitchFamily="34" charset="0"/>
              </a:rPr>
              <a:t>Angebote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dirty="0" smtClean="0">
                <a:latin typeface="+mn-lt"/>
                <a:cs typeface="Arial" panose="020B0604020202020204" pitchFamily="34" charset="0"/>
              </a:rPr>
              <a:t>Maßnahmen </a:t>
            </a:r>
            <a:r>
              <a:rPr lang="de-DE" dirty="0">
                <a:latin typeface="+mn-lt"/>
                <a:cs typeface="Arial" panose="020B0604020202020204" pitchFamily="34" charset="0"/>
              </a:rPr>
              <a:t>zur Förderung Individueller </a:t>
            </a:r>
            <a:r>
              <a:rPr lang="de-DE" dirty="0" smtClean="0">
                <a:latin typeface="+mn-lt"/>
                <a:cs typeface="Arial" panose="020B0604020202020204" pitchFamily="34" charset="0"/>
              </a:rPr>
              <a:t>Mobilität:		18 </a:t>
            </a:r>
            <a:r>
              <a:rPr lang="de-DE" dirty="0">
                <a:latin typeface="+mn-lt"/>
                <a:cs typeface="Arial" panose="020B0604020202020204" pitchFamily="34" charset="0"/>
              </a:rPr>
              <a:t>Angebote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</a:pPr>
            <a:endParaRPr lang="de-DE" altLang="de-DE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452438" y="6624400"/>
            <a:ext cx="8512175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Wittmund | 15. Juli 2015</a:t>
            </a:r>
            <a:endParaRPr lang="de-DE" altLang="de-D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45680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71" y="1119600"/>
            <a:ext cx="8435975" cy="369332"/>
          </a:xfrm>
        </p:spPr>
        <p:txBody>
          <a:bodyPr/>
          <a:lstStyle/>
          <a:p>
            <a:r>
              <a:rPr lang="de-DE" altLang="de-DE" sz="2400" dirty="0" smtClean="0">
                <a:latin typeface="+mn-lt"/>
              </a:rPr>
              <a:t>Wozu haben wir uns verpflichtet?</a:t>
            </a:r>
            <a:endParaRPr lang="de-DE" sz="2400" dirty="0">
              <a:latin typeface="+mn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372" y="1634400"/>
            <a:ext cx="8266113" cy="4250394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  <a:defRPr/>
            </a:pPr>
            <a:r>
              <a:rPr lang="de-DE" b="1" dirty="0" smtClean="0">
                <a:latin typeface="+mn-lt"/>
                <a:cs typeface="Arial" panose="020B0604020202020204" pitchFamily="34" charset="0"/>
              </a:rPr>
              <a:t>Operative Ziele </a:t>
            </a:r>
            <a:r>
              <a:rPr lang="de-DE" dirty="0" smtClean="0">
                <a:latin typeface="+mn-lt"/>
                <a:cs typeface="Arial" panose="020B0604020202020204" pitchFamily="34" charset="0"/>
              </a:rPr>
              <a:t>im Schwerpunktthema </a:t>
            </a:r>
            <a:r>
              <a:rPr lang="de-DE" b="1" dirty="0" smtClean="0">
                <a:latin typeface="+mn-lt"/>
                <a:cs typeface="Arial" panose="020B0604020202020204" pitchFamily="34" charset="0"/>
              </a:rPr>
              <a:t>„Neue unternehmerische Initiative“:</a:t>
            </a:r>
          </a:p>
          <a:p>
            <a:pPr lvl="0">
              <a:spcBef>
                <a:spcPts val="120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dirty="0" smtClean="0">
                <a:latin typeface="+mn-lt"/>
                <a:cs typeface="Arial" panose="020B0604020202020204" pitchFamily="34" charset="0"/>
              </a:rPr>
              <a:t>Angebote </a:t>
            </a:r>
            <a:r>
              <a:rPr lang="de-DE" dirty="0">
                <a:latin typeface="+mn-lt"/>
                <a:cs typeface="Arial" panose="020B0604020202020204" pitchFamily="34" charset="0"/>
              </a:rPr>
              <a:t>zur Information/Qualifizierung von </a:t>
            </a:r>
            <a:r>
              <a:rPr lang="de-DE" dirty="0" smtClean="0">
                <a:latin typeface="+mn-lt"/>
                <a:cs typeface="Arial" panose="020B0604020202020204" pitchFamily="34" charset="0"/>
              </a:rPr>
              <a:t>Migranten:	8 </a:t>
            </a:r>
            <a:r>
              <a:rPr lang="de-DE" dirty="0">
                <a:latin typeface="+mn-lt"/>
                <a:cs typeface="Arial" panose="020B0604020202020204" pitchFamily="34" charset="0"/>
              </a:rPr>
              <a:t>Angebote</a:t>
            </a:r>
          </a:p>
          <a:p>
            <a:pPr lvl="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dirty="0" smtClean="0">
                <a:latin typeface="+mn-lt"/>
                <a:cs typeface="Arial" panose="020B0604020202020204" pitchFamily="34" charset="0"/>
              </a:rPr>
              <a:t>Teilnehmende </a:t>
            </a:r>
            <a:r>
              <a:rPr lang="de-DE" dirty="0">
                <a:latin typeface="+mn-lt"/>
                <a:cs typeface="Arial" panose="020B0604020202020204" pitchFamily="34" charset="0"/>
              </a:rPr>
              <a:t>Migranten an Info./Qualifizierungsmaßn</a:t>
            </a:r>
            <a:r>
              <a:rPr lang="de-DE" dirty="0" smtClean="0">
                <a:latin typeface="+mn-lt"/>
                <a:cs typeface="Arial" panose="020B0604020202020204" pitchFamily="34" charset="0"/>
              </a:rPr>
              <a:t>.:	150 </a:t>
            </a:r>
            <a:r>
              <a:rPr lang="de-DE" dirty="0">
                <a:latin typeface="+mn-lt"/>
                <a:cs typeface="Arial" panose="020B0604020202020204" pitchFamily="34" charset="0"/>
              </a:rPr>
              <a:t>Personen</a:t>
            </a:r>
          </a:p>
          <a:p>
            <a:pPr lvl="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dirty="0" smtClean="0">
                <a:latin typeface="Arial"/>
                <a:cs typeface="Arial"/>
              </a:rPr>
              <a:t>Ø </a:t>
            </a:r>
            <a:r>
              <a:rPr lang="de-DE" dirty="0" smtClean="0">
                <a:latin typeface="+mn-lt"/>
                <a:cs typeface="Arial" panose="020B0604020202020204" pitchFamily="34" charset="0"/>
              </a:rPr>
              <a:t>Dauer </a:t>
            </a:r>
            <a:r>
              <a:rPr lang="de-DE" dirty="0">
                <a:latin typeface="+mn-lt"/>
                <a:cs typeface="Arial" panose="020B0604020202020204" pitchFamily="34" charset="0"/>
              </a:rPr>
              <a:t>bis zu einem ersten Angebot an </a:t>
            </a:r>
            <a:r>
              <a:rPr lang="de-DE" dirty="0" smtClean="0">
                <a:latin typeface="+mn-lt"/>
                <a:cs typeface="Arial" panose="020B0604020202020204" pitchFamily="34" charset="0"/>
              </a:rPr>
              <a:t>Migranten:	3 </a:t>
            </a:r>
            <a:r>
              <a:rPr lang="de-DE" dirty="0">
                <a:latin typeface="+mn-lt"/>
                <a:cs typeface="Arial" panose="020B0604020202020204" pitchFamily="34" charset="0"/>
              </a:rPr>
              <a:t>Wochen</a:t>
            </a:r>
          </a:p>
          <a:p>
            <a:pPr lvl="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dirty="0" smtClean="0">
                <a:latin typeface="+mn-lt"/>
                <a:cs typeface="Arial" panose="020B0604020202020204" pitchFamily="34" charset="0"/>
              </a:rPr>
              <a:t>Projekte </a:t>
            </a:r>
            <a:r>
              <a:rPr lang="de-DE" dirty="0">
                <a:latin typeface="+mn-lt"/>
                <a:cs typeface="Arial" panose="020B0604020202020204" pitchFamily="34" charset="0"/>
              </a:rPr>
              <a:t>zur Erleichterung des </a:t>
            </a:r>
            <a:r>
              <a:rPr lang="de-DE" dirty="0" smtClean="0">
                <a:latin typeface="+mn-lt"/>
                <a:cs typeface="Arial" panose="020B0604020202020204" pitchFamily="34" charset="0"/>
              </a:rPr>
              <a:t>Marktzugangs:		3 Projekte</a:t>
            </a:r>
            <a:endParaRPr lang="de-DE" dirty="0">
              <a:latin typeface="+mn-lt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dirty="0">
                <a:latin typeface="+mn-lt"/>
                <a:cs typeface="Arial" panose="020B0604020202020204" pitchFamily="34" charset="0"/>
              </a:rPr>
              <a:t>Neue Produkte / Dienstleistungen von / für Migranten: 	</a:t>
            </a:r>
            <a:r>
              <a:rPr lang="de-DE" dirty="0" smtClean="0">
                <a:latin typeface="+mn-lt"/>
                <a:cs typeface="Arial" panose="020B0604020202020204" pitchFamily="34" charset="0"/>
              </a:rPr>
              <a:t>6 Produkte/DL</a:t>
            </a:r>
            <a:endParaRPr lang="de-DE" dirty="0">
              <a:latin typeface="+mn-lt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dirty="0">
                <a:latin typeface="+mn-lt"/>
                <a:cs typeface="Arial" panose="020B0604020202020204" pitchFamily="34" charset="0"/>
              </a:rPr>
              <a:t>Maßnahmen zur Nutzung </a:t>
            </a:r>
            <a:r>
              <a:rPr lang="de-DE" dirty="0" smtClean="0">
                <a:latin typeface="+mn-lt"/>
                <a:cs typeface="Arial" panose="020B0604020202020204" pitchFamily="34" charset="0"/>
              </a:rPr>
              <a:t>neuer Finanzinstrumente:	2 </a:t>
            </a:r>
            <a:r>
              <a:rPr lang="de-DE" dirty="0">
                <a:latin typeface="+mn-lt"/>
                <a:cs typeface="Arial" panose="020B0604020202020204" pitchFamily="34" charset="0"/>
              </a:rPr>
              <a:t>Maßnahmen</a:t>
            </a:r>
          </a:p>
          <a:p>
            <a:pPr lvl="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dirty="0" smtClean="0">
                <a:latin typeface="+mn-lt"/>
                <a:cs typeface="Arial" panose="020B0604020202020204" pitchFamily="34" charset="0"/>
              </a:rPr>
              <a:t>VS-Produkte </a:t>
            </a:r>
            <a:r>
              <a:rPr lang="de-DE" dirty="0">
                <a:latin typeface="+mn-lt"/>
                <a:cs typeface="Arial" panose="020B0604020202020204" pitchFamily="34" charset="0"/>
              </a:rPr>
              <a:t>zu Haftungsrisiken i.V.m. </a:t>
            </a:r>
            <a:r>
              <a:rPr lang="de-DE" dirty="0" smtClean="0">
                <a:latin typeface="+mn-lt"/>
                <a:cs typeface="Arial" panose="020B0604020202020204" pitchFamily="34" charset="0"/>
              </a:rPr>
              <a:t>Migranten:		1 </a:t>
            </a:r>
            <a:r>
              <a:rPr lang="de-DE" dirty="0">
                <a:latin typeface="+mn-lt"/>
                <a:cs typeface="Arial" panose="020B0604020202020204" pitchFamily="34" charset="0"/>
              </a:rPr>
              <a:t>Produkt</a:t>
            </a:r>
          </a:p>
          <a:p>
            <a:pPr lvl="0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dirty="0">
                <a:latin typeface="+mn-lt"/>
                <a:cs typeface="Arial" panose="020B0604020202020204" pitchFamily="34" charset="0"/>
              </a:rPr>
              <a:t>Anteil im LK verbleibender Flüchtlinge nach </a:t>
            </a:r>
            <a:r>
              <a:rPr lang="de-DE" dirty="0" smtClean="0">
                <a:latin typeface="+mn-lt"/>
                <a:cs typeface="Arial" panose="020B0604020202020204" pitchFamily="34" charset="0"/>
              </a:rPr>
              <a:t>Anerkennung:	65 </a:t>
            </a:r>
            <a:r>
              <a:rPr lang="de-DE" dirty="0">
                <a:latin typeface="+mn-lt"/>
                <a:cs typeface="Arial" panose="020B0604020202020204" pitchFamily="34" charset="0"/>
              </a:rPr>
              <a:t>%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</a:pPr>
            <a:endParaRPr lang="de-DE" altLang="de-DE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452438" y="6624400"/>
            <a:ext cx="8512175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Wittmund | 15. Juli 2015</a:t>
            </a:r>
            <a:endParaRPr lang="de-DE" altLang="de-D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17489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71" y="1119600"/>
            <a:ext cx="8435975" cy="369332"/>
          </a:xfrm>
        </p:spPr>
        <p:txBody>
          <a:bodyPr/>
          <a:lstStyle/>
          <a:p>
            <a:r>
              <a:rPr lang="de-DE" altLang="de-DE" sz="2400" dirty="0" smtClean="0">
                <a:latin typeface="+mn-lt"/>
              </a:rPr>
              <a:t>Wozu haben wir uns verpflichtet?</a:t>
            </a:r>
            <a:endParaRPr lang="de-DE" sz="2400" dirty="0">
              <a:latin typeface="+mn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372" y="1634400"/>
            <a:ext cx="8266113" cy="3600986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de-DE" b="1" dirty="0" smtClean="0">
                <a:latin typeface="+mn-lt"/>
                <a:cs typeface="Arial" panose="020B0604020202020204" pitchFamily="34" charset="0"/>
              </a:rPr>
              <a:t>Startprojekte: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b="1" dirty="0" smtClean="0">
              <a:latin typeface="+mn-lt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de-DE" dirty="0">
                <a:latin typeface="+mn-lt"/>
                <a:cs typeface="Arial" panose="020B0604020202020204" pitchFamily="34" charset="0"/>
              </a:rPr>
              <a:t>…im Schwerpunktthema </a:t>
            </a:r>
            <a:r>
              <a:rPr lang="de-DE" b="1" dirty="0">
                <a:latin typeface="+mn-lt"/>
                <a:cs typeface="Arial" panose="020B0604020202020204" pitchFamily="34" charset="0"/>
              </a:rPr>
              <a:t>„Soziale Dorfentwicklung“ </a:t>
            </a:r>
            <a:r>
              <a:rPr lang="de-DE" dirty="0">
                <a:latin typeface="+mn-lt"/>
                <a:cs typeface="Arial" panose="020B0604020202020204" pitchFamily="34" charset="0"/>
              </a:rPr>
              <a:t>(Daseinsvorsorge)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de-DE" altLang="de-DE" b="1" dirty="0" smtClean="0">
                <a:latin typeface="+mn-lt"/>
                <a:cs typeface="Arial" panose="020B0604020202020204" pitchFamily="34" charset="0"/>
              </a:rPr>
              <a:t>Mobiler Wochenmarkt:</a:t>
            </a:r>
            <a:br>
              <a:rPr lang="de-DE" altLang="de-DE" b="1" dirty="0" smtClean="0">
                <a:latin typeface="+mn-lt"/>
                <a:cs typeface="Arial" panose="020B0604020202020204" pitchFamily="34" charset="0"/>
              </a:rPr>
            </a:br>
            <a:r>
              <a:rPr lang="de-DE" dirty="0">
                <a:latin typeface="+mn-lt"/>
              </a:rPr>
              <a:t>Etablierung eines mobilen Wochenmarktes zur Verbesserung der </a:t>
            </a:r>
            <a:r>
              <a:rPr lang="de-DE" dirty="0" smtClean="0">
                <a:latin typeface="+mn-lt"/>
              </a:rPr>
              <a:t>Nahversorgung in den Ortschaften</a:t>
            </a:r>
          </a:p>
          <a:p>
            <a:pPr marL="0" indent="0" eaLnBrk="1" hangingPunct="1">
              <a:spcBef>
                <a:spcPts val="6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de-DE" altLang="de-DE" b="1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de-DE" altLang="de-DE" b="1" dirty="0" smtClean="0">
                <a:latin typeface="+mn-lt"/>
                <a:cs typeface="Arial" panose="020B0604020202020204" pitchFamily="34" charset="0"/>
              </a:rPr>
              <a:t>Modelldorfinitiative Buttforde:</a:t>
            </a:r>
            <a:br>
              <a:rPr lang="de-DE" altLang="de-DE" b="1" dirty="0" smtClean="0">
                <a:latin typeface="+mn-lt"/>
                <a:cs typeface="Arial" panose="020B0604020202020204" pitchFamily="34" charset="0"/>
              </a:rPr>
            </a:br>
            <a:r>
              <a:rPr lang="de-DE" dirty="0">
                <a:latin typeface="+mn-lt"/>
              </a:rPr>
              <a:t>Bürgerschaftliche Sanierung der alten Scheune im Ortskern und Etablierung eines </a:t>
            </a:r>
            <a:r>
              <a:rPr lang="de-DE" dirty="0" smtClean="0">
                <a:latin typeface="+mn-lt"/>
              </a:rPr>
              <a:t>Sozialzentrums / einer multifunktionalen Begegnungsstätte</a:t>
            </a:r>
            <a:r>
              <a:rPr lang="de-DE" altLang="de-DE" b="1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de-DE" altLang="de-DE" b="1" dirty="0" smtClean="0">
                <a:latin typeface="+mn-lt"/>
                <a:cs typeface="Arial" panose="020B0604020202020204" pitchFamily="34" charset="0"/>
              </a:rPr>
            </a:br>
            <a:endParaRPr lang="de-DE" altLang="de-DE" b="1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452438" y="6624400"/>
            <a:ext cx="8512175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Wittmund | 15. Juli 2015</a:t>
            </a:r>
            <a:endParaRPr lang="de-DE" altLang="de-D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252717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71" y="1119600"/>
            <a:ext cx="8435975" cy="369332"/>
          </a:xfrm>
        </p:spPr>
        <p:txBody>
          <a:bodyPr/>
          <a:lstStyle/>
          <a:p>
            <a:r>
              <a:rPr lang="de-DE" altLang="de-DE" sz="2400" dirty="0" smtClean="0">
                <a:latin typeface="+mn-lt"/>
              </a:rPr>
              <a:t>Wozu haben wir uns verpflichtet?</a:t>
            </a:r>
            <a:endParaRPr lang="de-DE" sz="2400" dirty="0">
              <a:latin typeface="+mn-lt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3372" y="1634400"/>
            <a:ext cx="8266113" cy="4154984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0"/>
              </a:spcAft>
              <a:buNone/>
              <a:defRPr/>
            </a:pPr>
            <a:r>
              <a:rPr lang="de-DE" b="1" dirty="0" smtClean="0">
                <a:latin typeface="+mn-lt"/>
                <a:cs typeface="Arial" panose="020B0604020202020204" pitchFamily="34" charset="0"/>
              </a:rPr>
              <a:t>Startprojekte: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de-DE" b="1" dirty="0" smtClean="0">
              <a:latin typeface="+mn-lt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…im Schwerpunktthema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„Neue unternehmerische Initiative“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(regionale Wertschöpfung)</a:t>
            </a: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de-DE" altLang="de-DE" b="1" dirty="0" smtClean="0">
                <a:latin typeface="+mn-lt"/>
                <a:cs typeface="Arial" panose="020B0604020202020204" pitchFamily="34" charset="0"/>
              </a:rPr>
              <a:t>Kooperations- und Kontaktbörse:</a:t>
            </a:r>
            <a:br>
              <a:rPr lang="de-DE" altLang="de-DE" b="1" dirty="0" smtClean="0">
                <a:latin typeface="+mn-lt"/>
                <a:cs typeface="Arial" panose="020B0604020202020204" pitchFamily="34" charset="0"/>
              </a:rPr>
            </a:br>
            <a:r>
              <a:rPr lang="de-DE" dirty="0">
                <a:latin typeface="+mn-lt"/>
              </a:rPr>
              <a:t>Aufbau einer Informations-, Kontakt- und Kooperationsbörse für regionale Akteure und Migranten, insbesondere </a:t>
            </a:r>
            <a:r>
              <a:rPr lang="de-DE" dirty="0" smtClean="0">
                <a:latin typeface="+mn-lt"/>
              </a:rPr>
              <a:t>zur Unterstützung der Erstberatung  </a:t>
            </a:r>
            <a:r>
              <a:rPr lang="de-DE" dirty="0">
                <a:latin typeface="+mn-lt"/>
              </a:rPr>
              <a:t>von </a:t>
            </a:r>
            <a:r>
              <a:rPr lang="de-DE" dirty="0" smtClean="0">
                <a:latin typeface="+mn-lt"/>
              </a:rPr>
              <a:t>Flüchtlingen</a:t>
            </a:r>
          </a:p>
          <a:p>
            <a:pPr marL="0" indent="0" eaLnBrk="1" hangingPunct="1">
              <a:spcBef>
                <a:spcPts val="6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endParaRPr lang="de-DE" altLang="de-DE" b="1" dirty="0"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de-DE" altLang="de-DE" b="1" dirty="0" smtClean="0">
                <a:latin typeface="+mn-lt"/>
                <a:cs typeface="Arial" panose="020B0604020202020204" pitchFamily="34" charset="0"/>
              </a:rPr>
              <a:t>Versicherungsprodukt Kurzzeithaftpflicht:</a:t>
            </a:r>
            <a:br>
              <a:rPr lang="de-DE" altLang="de-DE" b="1" dirty="0" smtClean="0">
                <a:latin typeface="+mn-lt"/>
                <a:cs typeface="Arial" panose="020B0604020202020204" pitchFamily="34" charset="0"/>
              </a:rPr>
            </a:br>
            <a:r>
              <a:rPr lang="de-DE" dirty="0" smtClean="0">
                <a:latin typeface="+mn-lt"/>
              </a:rPr>
              <a:t>Entwicklung und Etablierung eines Versicherungsproduktes für Ehrenamtliche und Migranten </a:t>
            </a:r>
            <a:r>
              <a:rPr lang="de-DE" altLang="de-DE" b="1" dirty="0" smtClean="0">
                <a:latin typeface="+mn-lt"/>
                <a:cs typeface="Arial" panose="020B0604020202020204" pitchFamily="34" charset="0"/>
              </a:rPr>
              <a:t/>
            </a:r>
            <a:br>
              <a:rPr lang="de-DE" altLang="de-DE" b="1" dirty="0" smtClean="0">
                <a:latin typeface="+mn-lt"/>
                <a:cs typeface="Arial" panose="020B0604020202020204" pitchFamily="34" charset="0"/>
              </a:rPr>
            </a:br>
            <a:endParaRPr lang="de-DE" altLang="de-DE" b="1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Fußzeilenplatzhalter 1"/>
          <p:cNvSpPr>
            <a:spLocks noGrp="1"/>
          </p:cNvSpPr>
          <p:nvPr>
            <p:ph type="ftr" sz="quarter" idx="4294967295"/>
          </p:nvPr>
        </p:nvSpPr>
        <p:spPr>
          <a:xfrm>
            <a:off x="452438" y="6624400"/>
            <a:ext cx="8512175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Wittmund | 15. Juli 2015</a:t>
            </a:r>
            <a:endParaRPr lang="de-DE" altLang="de-D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49482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CON - pantone">
  <a:themeElements>
    <a:clrScheme name="MCON - panto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CON - pantone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200" b="0" i="0" u="none" strike="noStrike" cap="none" normalizeH="0" baseline="0" smtClean="0">
            <a:ln>
              <a:noFill/>
            </a:ln>
            <a:solidFill>
              <a:srgbClr val="7B6E4D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200" b="0" i="0" u="none" strike="noStrike" cap="none" normalizeH="0" baseline="0" smtClean="0">
            <a:ln>
              <a:noFill/>
            </a:ln>
            <a:solidFill>
              <a:srgbClr val="7B6E4D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CON - panto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ON - panto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ON - panto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ON - panto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ON - panto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ON - panto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ON - panto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ON - panto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ON - panto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ON - panto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ON - panto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ON - panto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äsentations-Titelfolie">
  <a:themeElements>
    <a:clrScheme name="1_Präsentations-Titelfol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äsentations-Titelfolie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200" b="0" i="0" u="none" strike="noStrike" cap="none" normalizeH="0" baseline="0" smtClean="0">
            <a:ln>
              <a:noFill/>
            </a:ln>
            <a:solidFill>
              <a:srgbClr val="7B6E4D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200" b="0" i="0" u="none" strike="noStrike" cap="none" normalizeH="0" baseline="0" smtClean="0">
            <a:ln>
              <a:noFill/>
            </a:ln>
            <a:solidFill>
              <a:srgbClr val="7B6E4D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räsentations-Titel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-Titelfol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-Titelfol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-Titelfol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-Titelfol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-Titelfol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-Titelfol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-Titelfol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-Titelfol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-Titelfol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-Titelfol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-Titelfol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200" b="0" i="0" u="none" strike="noStrike" cap="none" normalizeH="0" baseline="0" smtClean="0">
            <a:ln>
              <a:noFill/>
            </a:ln>
            <a:solidFill>
              <a:srgbClr val="7B6E4D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200" b="0" i="0" u="none" strike="noStrike" cap="none" normalizeH="0" baseline="0" smtClean="0">
            <a:ln>
              <a:noFill/>
            </a:ln>
            <a:solidFill>
              <a:srgbClr val="7B6E4D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200" b="0" i="0" u="none" strike="noStrike" cap="none" normalizeH="0" baseline="0" smtClean="0">
            <a:ln>
              <a:noFill/>
            </a:ln>
            <a:solidFill>
              <a:srgbClr val="7B6E4D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200" b="0" i="0" u="none" strike="noStrike" cap="none" normalizeH="0" baseline="0" smtClean="0">
            <a:ln>
              <a:noFill/>
            </a:ln>
            <a:solidFill>
              <a:srgbClr val="7B6E4D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enutzerdefiniertes Design">
  <a:themeElements>
    <a:clrScheme name="3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Benutzerdefiniertes Design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200" b="0" i="0" u="none" strike="noStrike" cap="none" normalizeH="0" baseline="0" smtClean="0">
            <a:ln>
              <a:noFill/>
            </a:ln>
            <a:solidFill>
              <a:srgbClr val="7B6E4D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200" b="0" i="0" u="none" strike="noStrike" cap="none" normalizeH="0" baseline="0" smtClean="0">
            <a:ln>
              <a:noFill/>
            </a:ln>
            <a:solidFill>
              <a:srgbClr val="7B6E4D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MCON - pantone">
  <a:themeElements>
    <a:clrScheme name="MCON - panto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CON - pantone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200" b="0" i="0" u="none" strike="noStrike" cap="none" normalizeH="0" baseline="0" smtClean="0">
            <a:ln>
              <a:noFill/>
            </a:ln>
            <a:solidFill>
              <a:srgbClr val="7B6E4D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200" b="0" i="0" u="none" strike="noStrike" cap="none" normalizeH="0" baseline="0" smtClean="0">
            <a:ln>
              <a:noFill/>
            </a:ln>
            <a:solidFill>
              <a:srgbClr val="7B6E4D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CON - panto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ON - panto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ON - panto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ON - panto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ON - panto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ON - panto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ON - panto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ON - panto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ON - panto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ON - panto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ON - panto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ON - panto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MCON - pantone</Template>
  <TotalTime>0</TotalTime>
  <Words>623</Words>
  <Application>Microsoft Office PowerPoint</Application>
  <PresentationFormat>Bildschirmpräsentation (4:3)</PresentationFormat>
  <Paragraphs>235</Paragraphs>
  <Slides>26</Slides>
  <Notes>26</Notes>
  <HiddenSlides>0</HiddenSlides>
  <MMClips>0</MMClips>
  <ScaleCrop>false</ScaleCrop>
  <HeadingPairs>
    <vt:vector size="4" baseType="variant">
      <vt:variant>
        <vt:lpstr>Design</vt:lpstr>
      </vt:variant>
      <vt:variant>
        <vt:i4>6</vt:i4>
      </vt:variant>
      <vt:variant>
        <vt:lpstr>Folientitel</vt:lpstr>
      </vt:variant>
      <vt:variant>
        <vt:i4>26</vt:i4>
      </vt:variant>
    </vt:vector>
  </HeadingPairs>
  <TitlesOfParts>
    <vt:vector size="32" baseType="lpstr">
      <vt:lpstr>MCON - pantone</vt:lpstr>
      <vt:lpstr>1_Präsentations-Titelfolie</vt:lpstr>
      <vt:lpstr>Benutzerdefiniertes Design</vt:lpstr>
      <vt:lpstr>1_Benutzerdefiniertes Design</vt:lpstr>
      <vt:lpstr>3_Benutzerdefiniertes Design</vt:lpstr>
      <vt:lpstr>1_MCON - pantone</vt:lpstr>
      <vt:lpstr>im Landkreis Wittmund   - Auftaktveranstaltung Umsetzungsphase -</vt:lpstr>
      <vt:lpstr>Ablauf</vt:lpstr>
      <vt:lpstr>Worum geht es?</vt:lpstr>
      <vt:lpstr>Folie 4</vt:lpstr>
      <vt:lpstr>Folie 5</vt:lpstr>
      <vt:lpstr>Wozu haben wir uns verpflichtet?</vt:lpstr>
      <vt:lpstr>Wozu haben wir uns verpflichtet?</vt:lpstr>
      <vt:lpstr>Wozu haben wir uns verpflichtet?</vt:lpstr>
      <vt:lpstr>Wozu haben wir uns verpflichtet?</vt:lpstr>
      <vt:lpstr>Was wollen wir?</vt:lpstr>
      <vt:lpstr>Unser strategischer Ansatz</vt:lpstr>
      <vt:lpstr>Beispielprojekte</vt:lpstr>
      <vt:lpstr>Beispielprojekte</vt:lpstr>
      <vt:lpstr>Beispielprojekte</vt:lpstr>
      <vt:lpstr>Beispielprojekte</vt:lpstr>
      <vt:lpstr>Beispielprojekte</vt:lpstr>
      <vt:lpstr>Beispielprojekte</vt:lpstr>
      <vt:lpstr>Was ist nicht förderfähig?</vt:lpstr>
      <vt:lpstr>Ablauf</vt:lpstr>
      <vt:lpstr>Folie 20</vt:lpstr>
      <vt:lpstr>Antragstellung</vt:lpstr>
      <vt:lpstr>Antragstellung</vt:lpstr>
      <vt:lpstr>Antragstellung</vt:lpstr>
      <vt:lpstr>Antragstellung</vt:lpstr>
      <vt:lpstr>Antragstellung</vt:lpstr>
      <vt:lpstr>www.landkreis-wittmund.de/landaufschwung </vt:lpstr>
    </vt:vector>
  </TitlesOfParts>
  <Company>MCON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EU-Förderperiode an 2014 Vorarbeiten und Koordination</dc:title>
  <dc:creator>Dieter Meyer</dc:creator>
  <cp:lastModifiedBy> </cp:lastModifiedBy>
  <cp:revision>576</cp:revision>
  <cp:lastPrinted>2015-06-12T06:50:13Z</cp:lastPrinted>
  <dcterms:created xsi:type="dcterms:W3CDTF">2009-02-12T13:11:17Z</dcterms:created>
  <dcterms:modified xsi:type="dcterms:W3CDTF">2015-07-29T06:47:37Z</dcterms:modified>
</cp:coreProperties>
</file>